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0287000" cx="18288000"/>
  <p:notesSz cx="6858000" cy="9144000"/>
  <p:embeddedFontLst>
    <p:embeddedFont>
      <p:font typeface="Sofia Sans Extra Condensed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1" roundtripDataSignature="AMtx7mgrgAndKlOTG2JY05nsrmJ/K89a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fiaSansExtraCondensed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SofiaSansExtraCondensed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SofiaSansExtraCondensed-italic.fntdata"/><Relationship Id="rId6" Type="http://schemas.openxmlformats.org/officeDocument/2006/relationships/slide" Target="slides/slide1.xml"/><Relationship Id="rId18" Type="http://schemas.openxmlformats.org/officeDocument/2006/relationships/font" Target="fonts/SofiaSansExtraCondense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0" name="Google Shape;24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7" name="Google Shape;16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3" name="Google Shape;19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21.png"/><Relationship Id="rId13" Type="http://schemas.openxmlformats.org/officeDocument/2006/relationships/image" Target="../media/image4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1.png"/><Relationship Id="rId7" Type="http://schemas.openxmlformats.org/officeDocument/2006/relationships/image" Target="../media/image6.png"/><Relationship Id="rId8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7.png"/><Relationship Id="rId5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Relationship Id="rId5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5.png"/><Relationship Id="rId5" Type="http://schemas.openxmlformats.org/officeDocument/2006/relationships/image" Target="../media/image12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rot="-5400000">
            <a:off x="5115051" y="-6775482"/>
            <a:ext cx="11947431" cy="22177532"/>
          </a:xfrm>
          <a:custGeom>
            <a:rect b="b" l="l" r="r" t="t"/>
            <a:pathLst>
              <a:path extrusionOk="0" h="22177532" w="11947431">
                <a:moveTo>
                  <a:pt x="0" y="0"/>
                </a:moveTo>
                <a:lnTo>
                  <a:pt x="11947431" y="0"/>
                </a:lnTo>
                <a:lnTo>
                  <a:pt x="11947431" y="22177533"/>
                </a:lnTo>
                <a:lnTo>
                  <a:pt x="0" y="22177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105" r="-6105" t="-7467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7889458" y="8850432"/>
            <a:ext cx="1273259" cy="534769"/>
          </a:xfrm>
          <a:custGeom>
            <a:rect b="b" l="l" r="r" t="t"/>
            <a:pathLst>
              <a:path extrusionOk="0" h="534769" w="1273259">
                <a:moveTo>
                  <a:pt x="0" y="0"/>
                </a:moveTo>
                <a:lnTo>
                  <a:pt x="1273259" y="0"/>
                </a:lnTo>
                <a:lnTo>
                  <a:pt x="1273259" y="534769"/>
                </a:lnTo>
                <a:lnTo>
                  <a:pt x="0" y="5347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>
            <a:off x="12443764" y="-1001476"/>
            <a:ext cx="8510242" cy="11288476"/>
          </a:xfrm>
          <a:custGeom>
            <a:rect b="b" l="l" r="r" t="t"/>
            <a:pathLst>
              <a:path extrusionOk="0" h="11288476" w="8510242">
                <a:moveTo>
                  <a:pt x="0" y="0"/>
                </a:moveTo>
                <a:lnTo>
                  <a:pt x="8510241" y="0"/>
                </a:lnTo>
                <a:lnTo>
                  <a:pt x="8510241" y="11288476"/>
                </a:lnTo>
                <a:lnTo>
                  <a:pt x="0" y="112884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6262" l="0" r="0" t="-3460"/>
            </a:stretch>
          </a:blipFill>
          <a:ln>
            <a:noFill/>
          </a:ln>
        </p:spPr>
      </p:sp>
      <p:sp>
        <p:nvSpPr>
          <p:cNvPr id="87" name="Google Shape;87;p1"/>
          <p:cNvSpPr/>
          <p:nvPr/>
        </p:nvSpPr>
        <p:spPr>
          <a:xfrm>
            <a:off x="5909825" y="8766324"/>
            <a:ext cx="1515869" cy="702984"/>
          </a:xfrm>
          <a:custGeom>
            <a:rect b="b" l="l" r="r" t="t"/>
            <a:pathLst>
              <a:path extrusionOk="0" h="702984" w="1515869">
                <a:moveTo>
                  <a:pt x="0" y="0"/>
                </a:moveTo>
                <a:lnTo>
                  <a:pt x="1515869" y="0"/>
                </a:lnTo>
                <a:lnTo>
                  <a:pt x="1515869" y="702984"/>
                </a:lnTo>
                <a:lnTo>
                  <a:pt x="0" y="702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>
            <a:off x="1028700" y="1028700"/>
            <a:ext cx="1295404" cy="1083429"/>
          </a:xfrm>
          <a:custGeom>
            <a:rect b="b" l="l" r="r" t="t"/>
            <a:pathLst>
              <a:path extrusionOk="0" h="1083429" w="1295404">
                <a:moveTo>
                  <a:pt x="0" y="0"/>
                </a:moveTo>
                <a:lnTo>
                  <a:pt x="1295404" y="0"/>
                </a:lnTo>
                <a:lnTo>
                  <a:pt x="1295404" y="1083429"/>
                </a:lnTo>
                <a:lnTo>
                  <a:pt x="0" y="1083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9626481" y="8954505"/>
            <a:ext cx="1198899" cy="326623"/>
          </a:xfrm>
          <a:custGeom>
            <a:rect b="b" l="l" r="r" t="t"/>
            <a:pathLst>
              <a:path extrusionOk="0" h="326623" w="1198899">
                <a:moveTo>
                  <a:pt x="0" y="0"/>
                </a:moveTo>
                <a:lnTo>
                  <a:pt x="1198899" y="0"/>
                </a:lnTo>
                <a:lnTo>
                  <a:pt x="1198899" y="326623"/>
                </a:lnTo>
                <a:lnTo>
                  <a:pt x="0" y="3266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>
            <a:off x="11289144" y="8892991"/>
            <a:ext cx="1249154" cy="449650"/>
          </a:xfrm>
          <a:custGeom>
            <a:rect b="b" l="l" r="r" t="t"/>
            <a:pathLst>
              <a:path extrusionOk="0" h="449650" w="1249154">
                <a:moveTo>
                  <a:pt x="0" y="0"/>
                </a:moveTo>
                <a:lnTo>
                  <a:pt x="1249155" y="0"/>
                </a:lnTo>
                <a:lnTo>
                  <a:pt x="1249155" y="449650"/>
                </a:lnTo>
                <a:lnTo>
                  <a:pt x="0" y="4496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13002063" y="8937878"/>
            <a:ext cx="1093549" cy="359877"/>
          </a:xfrm>
          <a:custGeom>
            <a:rect b="b" l="l" r="r" t="t"/>
            <a:pathLst>
              <a:path extrusionOk="0" h="359877" w="1093549">
                <a:moveTo>
                  <a:pt x="0" y="0"/>
                </a:moveTo>
                <a:lnTo>
                  <a:pt x="1093548" y="0"/>
                </a:lnTo>
                <a:lnTo>
                  <a:pt x="1093548" y="359877"/>
                </a:lnTo>
                <a:lnTo>
                  <a:pt x="0" y="3598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>
            <a:off x="14559376" y="8825246"/>
            <a:ext cx="1324394" cy="585141"/>
          </a:xfrm>
          <a:custGeom>
            <a:rect b="b" l="l" r="r" t="t"/>
            <a:pathLst>
              <a:path extrusionOk="0" h="585141" w="1324394">
                <a:moveTo>
                  <a:pt x="0" y="0"/>
                </a:moveTo>
                <a:lnTo>
                  <a:pt x="1324393" y="0"/>
                </a:lnTo>
                <a:lnTo>
                  <a:pt x="1324393" y="585141"/>
                </a:lnTo>
                <a:lnTo>
                  <a:pt x="0" y="585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1028700" y="8881562"/>
            <a:ext cx="1979096" cy="472509"/>
          </a:xfrm>
          <a:custGeom>
            <a:rect b="b" l="l" r="r" t="t"/>
            <a:pathLst>
              <a:path extrusionOk="0" h="472509" w="1979096">
                <a:moveTo>
                  <a:pt x="0" y="0"/>
                </a:moveTo>
                <a:lnTo>
                  <a:pt x="1979096" y="0"/>
                </a:lnTo>
                <a:lnTo>
                  <a:pt x="1979096" y="472509"/>
                </a:lnTo>
                <a:lnTo>
                  <a:pt x="0" y="472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"/>
          <p:cNvSpPr/>
          <p:nvPr/>
        </p:nvSpPr>
        <p:spPr>
          <a:xfrm>
            <a:off x="3471560" y="8919862"/>
            <a:ext cx="1974501" cy="395909"/>
          </a:xfrm>
          <a:custGeom>
            <a:rect b="b" l="l" r="r" t="t"/>
            <a:pathLst>
              <a:path extrusionOk="0" h="395909" w="1974501">
                <a:moveTo>
                  <a:pt x="0" y="0"/>
                </a:moveTo>
                <a:lnTo>
                  <a:pt x="1974501" y="0"/>
                </a:lnTo>
                <a:lnTo>
                  <a:pt x="1974501" y="395909"/>
                </a:lnTo>
                <a:lnTo>
                  <a:pt x="0" y="3959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1028700" y="2876325"/>
            <a:ext cx="11163300" cy="30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8"/>
              <a:buFont typeface="Arial"/>
              <a:buNone/>
            </a:pPr>
            <a:r>
              <a:rPr b="0" i="0" lang="en-US" sz="5628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КОНКУРС </a:t>
            </a:r>
            <a:r>
              <a:rPr lang="en-US" sz="5628"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ГРАНТОВИХ ПРОПОЗИЦІЙ </a:t>
            </a:r>
            <a:r>
              <a:rPr lang="en-US" sz="6328">
                <a:solidFill>
                  <a:schemeClr val="dk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«</a:t>
            </a:r>
            <a:r>
              <a:rPr lang="en-US" sz="5628">
                <a:solidFill>
                  <a:schemeClr val="dk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СПРОМОЖНІ ГРОМАДИ ДЛЯ ПІДТРИМКИ ОСІБ З ІНВАЛІДНІСТЮ»</a:t>
            </a:r>
            <a:r>
              <a:rPr lang="en-US" sz="6328">
                <a:solidFill>
                  <a:schemeClr val="dk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8"/>
              <a:buFont typeface="Arial"/>
              <a:buNone/>
            </a:pPr>
            <a:r>
              <a:rPr b="0" i="0" lang="en-US" sz="5628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В МЕЖАХ ПРОЄКТУ TRUE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028700" y="7024538"/>
            <a:ext cx="11481069" cy="11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Проєкт «Реабілітація травм в Україні» (Trauma rehabilitation for Ukraine, TRUE) впроваджується консорціумом Швейцарського інституту тропічного і громадського здоров’я (Swiss TPH) та Благодійного фонду «Пацієнти України» у партнерстві з Благодійним фондом Protez Hub, Всеукраїнським об’єднанням фізичних терапевтів та Українським товариством терапії мови і мовлення. Проєкт TRUE став можливим за підтримки Швейцарії, що надається через Швейцарську агенцію розвитку та співробітництва.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4812417" y="1000125"/>
            <a:ext cx="24468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64BE"/>
                </a:solidFill>
                <a:latin typeface="Arial"/>
                <a:ea typeface="Arial"/>
                <a:cs typeface="Arial"/>
                <a:sym typeface="Arial"/>
              </a:rPr>
              <a:t>Інформаційна сесія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64BE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700">
                <a:solidFill>
                  <a:srgbClr val="0064BE"/>
                </a:solidFill>
              </a:rPr>
              <a:t>7</a:t>
            </a:r>
            <a:r>
              <a:rPr b="0" i="0" lang="en-US" sz="1700" u="none" cap="none" strike="noStrike">
                <a:solidFill>
                  <a:srgbClr val="0064B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>
                <a:solidFill>
                  <a:srgbClr val="0064BE"/>
                </a:solidFill>
              </a:rPr>
              <a:t>липня</a:t>
            </a:r>
            <a:r>
              <a:rPr b="0" i="0" lang="en-US" sz="1700" u="none" cap="none" strike="noStrike">
                <a:solidFill>
                  <a:srgbClr val="0064BE"/>
                </a:solidFill>
                <a:latin typeface="Arial"/>
                <a:ea typeface="Arial"/>
                <a:cs typeface="Arial"/>
                <a:sym typeface="Arial"/>
              </a:rPr>
              <a:t> 2026р.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"/>
          <p:cNvSpPr/>
          <p:nvPr/>
        </p:nvSpPr>
        <p:spPr>
          <a:xfrm>
            <a:off x="0" y="7795260"/>
            <a:ext cx="18288000" cy="2491740"/>
          </a:xfrm>
          <a:custGeom>
            <a:rect b="b" l="l" r="r" t="t"/>
            <a:pathLst>
              <a:path extrusionOk="0" h="2491740" w="18288000">
                <a:moveTo>
                  <a:pt x="0" y="0"/>
                </a:moveTo>
                <a:lnTo>
                  <a:pt x="18288000" y="0"/>
                </a:lnTo>
                <a:lnTo>
                  <a:pt x="18288000" y="2491740"/>
                </a:lnTo>
                <a:lnTo>
                  <a:pt x="0" y="2491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5" name="Google Shape;235;p11"/>
          <p:cNvSpPr txBox="1"/>
          <p:nvPr/>
        </p:nvSpPr>
        <p:spPr>
          <a:xfrm>
            <a:off x="1028700" y="3848115"/>
            <a:ext cx="6441132" cy="1295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Критерії оцінювання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4115" y="176318"/>
            <a:ext cx="14503838" cy="9934363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1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82021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0" r="-60" t="0"/>
            </a:stretch>
          </a:blipFill>
          <a:ln>
            <a:noFill/>
          </a:ln>
        </p:spPr>
      </p:sp>
      <p:sp>
        <p:nvSpPr>
          <p:cNvPr id="243" name="Google Shape;243;p12"/>
          <p:cNvSpPr/>
          <p:nvPr/>
        </p:nvSpPr>
        <p:spPr>
          <a:xfrm>
            <a:off x="1028700" y="8570100"/>
            <a:ext cx="1994783" cy="688200"/>
          </a:xfrm>
          <a:custGeom>
            <a:rect b="b" l="l" r="r" t="t"/>
            <a:pathLst>
              <a:path extrusionOk="0" h="688200" w="1994783">
                <a:moveTo>
                  <a:pt x="0" y="0"/>
                </a:moveTo>
                <a:lnTo>
                  <a:pt x="1994783" y="0"/>
                </a:lnTo>
                <a:lnTo>
                  <a:pt x="1994783" y="688200"/>
                </a:lnTo>
                <a:lnTo>
                  <a:pt x="0" y="688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4" name="Google Shape;244;p12"/>
          <p:cNvSpPr/>
          <p:nvPr/>
        </p:nvSpPr>
        <p:spPr>
          <a:xfrm>
            <a:off x="1028700" y="3051424"/>
            <a:ext cx="484860" cy="310917"/>
          </a:xfrm>
          <a:custGeom>
            <a:rect b="b" l="l" r="r" t="t"/>
            <a:pathLst>
              <a:path extrusionOk="0" h="310917" w="484860">
                <a:moveTo>
                  <a:pt x="0" y="0"/>
                </a:moveTo>
                <a:lnTo>
                  <a:pt x="484860" y="0"/>
                </a:lnTo>
                <a:lnTo>
                  <a:pt x="484860" y="310917"/>
                </a:lnTo>
                <a:lnTo>
                  <a:pt x="0" y="3109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12"/>
          <p:cNvSpPr txBox="1"/>
          <p:nvPr/>
        </p:nvSpPr>
        <p:spPr>
          <a:xfrm>
            <a:off x="1028700" y="876300"/>
            <a:ext cx="6201147" cy="1295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МАЄТЕ ЗАПИТАННЯ?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/>
          <p:cNvSpPr txBox="1"/>
          <p:nvPr/>
        </p:nvSpPr>
        <p:spPr>
          <a:xfrm>
            <a:off x="1795213" y="2940066"/>
            <a:ext cx="5791498" cy="422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grants@patients.org.ua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/>
          <p:cNvSpPr txBox="1"/>
          <p:nvPr/>
        </p:nvSpPr>
        <p:spPr>
          <a:xfrm>
            <a:off x="1795213" y="3545941"/>
            <a:ext cx="57915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Тема листа: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TRUE_Питання щодо Конкурсу </a:t>
            </a:r>
            <a:r>
              <a:rPr lang="en-US" sz="2300"/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2"/>
          <p:cNvSpPr txBox="1"/>
          <p:nvPr/>
        </p:nvSpPr>
        <p:spPr>
          <a:xfrm>
            <a:off x="1028700" y="6003800"/>
            <a:ext cx="64128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 дуже чекаємо на ваші ідеї! 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Бажаємо натхнення у підготовці 🙂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1028700" y="876300"/>
            <a:ext cx="76329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Формат </a:t>
            </a:r>
            <a:r>
              <a:rPr lang="en-US" sz="7500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нашої зустрічі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1028700" y="3475906"/>
            <a:ext cx="5147009" cy="48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1"/>
              <a:buFont typeface="Arial"/>
              <a:buNone/>
            </a:pPr>
            <a:r>
              <a:rPr b="0" i="0" lang="en-US" sz="285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Як проходитиме зустріч: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7620618" y="3475906"/>
            <a:ext cx="5127479" cy="486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1"/>
              <a:buFont typeface="Arial"/>
              <a:buNone/>
            </a:pPr>
            <a:r>
              <a:rPr b="0" i="0" lang="en-US" sz="285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Важливо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 txBox="1"/>
          <p:nvPr/>
        </p:nvSpPr>
        <p:spPr>
          <a:xfrm>
            <a:off x="1028700" y="4109937"/>
            <a:ext cx="5404098" cy="173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Огляд проєкту TRUE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Презентація конкурсу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Огляд документів заявки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Сесія запитань і відповідей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7620618" y="4109937"/>
            <a:ext cx="6749653" cy="860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Запитання просимо писати у чат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Відповіді будуть надані наприкінці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11832907" y="0"/>
            <a:ext cx="6684997" cy="10653382"/>
          </a:xfrm>
          <a:custGeom>
            <a:rect b="b" l="l" r="r" t="t"/>
            <a:pathLst>
              <a:path extrusionOk="0" h="10653382" w="6684997">
                <a:moveTo>
                  <a:pt x="0" y="0"/>
                </a:moveTo>
                <a:lnTo>
                  <a:pt x="6684997" y="0"/>
                </a:lnTo>
                <a:lnTo>
                  <a:pt x="6684997" y="10653382"/>
                </a:lnTo>
                <a:lnTo>
                  <a:pt x="0" y="106533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3"/>
          <p:cNvGrpSpPr/>
          <p:nvPr/>
        </p:nvGrpSpPr>
        <p:grpSpPr>
          <a:xfrm rot="-6222104">
            <a:off x="-6475825" y="-208551"/>
            <a:ext cx="14670896" cy="11393646"/>
            <a:chOff x="9214" y="11006"/>
            <a:chExt cx="1034780" cy="803626"/>
          </a:xfrm>
        </p:grpSpPr>
        <p:sp>
          <p:nvSpPr>
            <p:cNvPr id="114" name="Google Shape;114;p3"/>
            <p:cNvSpPr/>
            <p:nvPr/>
          </p:nvSpPr>
          <p:spPr>
            <a:xfrm>
              <a:off x="9214" y="11006"/>
              <a:ext cx="1034780" cy="803626"/>
            </a:xfrm>
            <a:custGeom>
              <a:rect b="b" l="l" r="r" t="t"/>
              <a:pathLst>
                <a:path extrusionOk="0" h="803626" w="1034780">
                  <a:moveTo>
                    <a:pt x="528367" y="5975"/>
                  </a:moveTo>
                  <a:lnTo>
                    <a:pt x="1033017" y="786645"/>
                  </a:lnTo>
                  <a:cubicBezTo>
                    <a:pt x="1035205" y="790030"/>
                    <a:pt x="1035368" y="794341"/>
                    <a:pt x="1033441" y="797882"/>
                  </a:cubicBezTo>
                  <a:cubicBezTo>
                    <a:pt x="1031513" y="801422"/>
                    <a:pt x="1027805" y="803626"/>
                    <a:pt x="1023774" y="803626"/>
                  </a:cubicBezTo>
                  <a:lnTo>
                    <a:pt x="11006" y="803626"/>
                  </a:lnTo>
                  <a:cubicBezTo>
                    <a:pt x="6975" y="803626"/>
                    <a:pt x="3267" y="801422"/>
                    <a:pt x="1339" y="797882"/>
                  </a:cubicBezTo>
                  <a:cubicBezTo>
                    <a:pt x="-588" y="794341"/>
                    <a:pt x="-425" y="790030"/>
                    <a:pt x="1763" y="786645"/>
                  </a:cubicBezTo>
                  <a:lnTo>
                    <a:pt x="506413" y="5975"/>
                  </a:lnTo>
                  <a:cubicBezTo>
                    <a:pt x="508821" y="2250"/>
                    <a:pt x="512954" y="0"/>
                    <a:pt x="517390" y="0"/>
                  </a:cubicBezTo>
                  <a:cubicBezTo>
                    <a:pt x="521826" y="0"/>
                    <a:pt x="525959" y="2250"/>
                    <a:pt x="528367" y="597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 txBox="1"/>
            <p:nvPr/>
          </p:nvSpPr>
          <p:spPr>
            <a:xfrm>
              <a:off x="164564" y="330597"/>
              <a:ext cx="724080" cy="425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3"/>
          <p:cNvGrpSpPr/>
          <p:nvPr/>
        </p:nvGrpSpPr>
        <p:grpSpPr>
          <a:xfrm rot="-4670478">
            <a:off x="4063942" y="3148662"/>
            <a:ext cx="17328052" cy="13448900"/>
            <a:chOff x="7822" y="9344"/>
            <a:chExt cx="1037564" cy="805289"/>
          </a:xfrm>
        </p:grpSpPr>
        <p:sp>
          <p:nvSpPr>
            <p:cNvPr id="117" name="Google Shape;117;p3"/>
            <p:cNvSpPr/>
            <p:nvPr/>
          </p:nvSpPr>
          <p:spPr>
            <a:xfrm>
              <a:off x="7822" y="9344"/>
              <a:ext cx="1037564" cy="805289"/>
            </a:xfrm>
            <a:custGeom>
              <a:rect b="b" l="l" r="r" t="t"/>
              <a:pathLst>
                <a:path extrusionOk="0" h="805289" w="1037564">
                  <a:moveTo>
                    <a:pt x="528101" y="5072"/>
                  </a:moveTo>
                  <a:lnTo>
                    <a:pt x="1036067" y="790872"/>
                  </a:lnTo>
                  <a:cubicBezTo>
                    <a:pt x="1037925" y="793746"/>
                    <a:pt x="1038063" y="797406"/>
                    <a:pt x="1036427" y="800412"/>
                  </a:cubicBezTo>
                  <a:cubicBezTo>
                    <a:pt x="1034791" y="803417"/>
                    <a:pt x="1031642" y="805288"/>
                    <a:pt x="1028220" y="805288"/>
                  </a:cubicBezTo>
                  <a:lnTo>
                    <a:pt x="9344" y="805288"/>
                  </a:lnTo>
                  <a:cubicBezTo>
                    <a:pt x="5922" y="805288"/>
                    <a:pt x="2773" y="803417"/>
                    <a:pt x="1137" y="800412"/>
                  </a:cubicBezTo>
                  <a:cubicBezTo>
                    <a:pt x="-499" y="797406"/>
                    <a:pt x="-361" y="793746"/>
                    <a:pt x="1497" y="790872"/>
                  </a:cubicBezTo>
                  <a:lnTo>
                    <a:pt x="509463" y="5072"/>
                  </a:lnTo>
                  <a:cubicBezTo>
                    <a:pt x="511507" y="1909"/>
                    <a:pt x="515016" y="0"/>
                    <a:pt x="518782" y="0"/>
                  </a:cubicBezTo>
                  <a:cubicBezTo>
                    <a:pt x="522548" y="0"/>
                    <a:pt x="526057" y="1909"/>
                    <a:pt x="528101" y="5072"/>
                  </a:cubicBezTo>
                  <a:close/>
                </a:path>
              </a:pathLst>
            </a:custGeom>
            <a:solidFill>
              <a:srgbClr val="FED20A">
                <a:alpha val="1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164564" y="330597"/>
              <a:ext cx="724080" cy="425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3"/>
          <p:cNvGrpSpPr/>
          <p:nvPr/>
        </p:nvGrpSpPr>
        <p:grpSpPr>
          <a:xfrm rot="-7926479">
            <a:off x="4204246" y="-2636940"/>
            <a:ext cx="17328052" cy="13448900"/>
            <a:chOff x="7822" y="9344"/>
            <a:chExt cx="1037564" cy="805289"/>
          </a:xfrm>
        </p:grpSpPr>
        <p:sp>
          <p:nvSpPr>
            <p:cNvPr id="120" name="Google Shape;120;p3"/>
            <p:cNvSpPr/>
            <p:nvPr/>
          </p:nvSpPr>
          <p:spPr>
            <a:xfrm>
              <a:off x="7822" y="9344"/>
              <a:ext cx="1037564" cy="805289"/>
            </a:xfrm>
            <a:custGeom>
              <a:rect b="b" l="l" r="r" t="t"/>
              <a:pathLst>
                <a:path extrusionOk="0" h="805289" w="1037564">
                  <a:moveTo>
                    <a:pt x="528101" y="5072"/>
                  </a:moveTo>
                  <a:lnTo>
                    <a:pt x="1036067" y="790872"/>
                  </a:lnTo>
                  <a:cubicBezTo>
                    <a:pt x="1037925" y="793746"/>
                    <a:pt x="1038063" y="797406"/>
                    <a:pt x="1036427" y="800412"/>
                  </a:cubicBezTo>
                  <a:cubicBezTo>
                    <a:pt x="1034791" y="803417"/>
                    <a:pt x="1031642" y="805288"/>
                    <a:pt x="1028220" y="805288"/>
                  </a:cubicBezTo>
                  <a:lnTo>
                    <a:pt x="9344" y="805288"/>
                  </a:lnTo>
                  <a:cubicBezTo>
                    <a:pt x="5922" y="805288"/>
                    <a:pt x="2773" y="803417"/>
                    <a:pt x="1137" y="800412"/>
                  </a:cubicBezTo>
                  <a:cubicBezTo>
                    <a:pt x="-499" y="797406"/>
                    <a:pt x="-361" y="793746"/>
                    <a:pt x="1497" y="790872"/>
                  </a:cubicBezTo>
                  <a:lnTo>
                    <a:pt x="509463" y="5072"/>
                  </a:lnTo>
                  <a:cubicBezTo>
                    <a:pt x="511507" y="1909"/>
                    <a:pt x="515016" y="0"/>
                    <a:pt x="518782" y="0"/>
                  </a:cubicBezTo>
                  <a:cubicBezTo>
                    <a:pt x="522548" y="0"/>
                    <a:pt x="526057" y="1909"/>
                    <a:pt x="528101" y="5072"/>
                  </a:cubicBez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164564" y="330597"/>
              <a:ext cx="724080" cy="425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3"/>
          <p:cNvSpPr txBox="1"/>
          <p:nvPr/>
        </p:nvSpPr>
        <p:spPr>
          <a:xfrm>
            <a:off x="1028700" y="2334688"/>
            <a:ext cx="6781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Проєкт «Реабілітація травм в Україні»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(Trauma rehabilitation for Ukraine, TRUE)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1028700" y="3400948"/>
            <a:ext cx="64215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33682" lvl="1" marL="51816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Багаторічний проєкт зміцнення системи фізичної реабілітації в Україні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3682" lvl="1" marL="51816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Спрямований на покращення якості реабілітаційних послуг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3682" lvl="1" marL="51816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Підтримує перехід до інтегрованої, людиноцентричної моделі реабілітації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33682" lvl="1" marL="51816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Поєднує розвиток політик, послуг та кадрового потенціалу системи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10367417" y="3400948"/>
            <a:ext cx="59754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Посилення управління системою реабілітації на національному та місцевому рівнях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Розвиток мережі реабілітаційних послуг і спроможності фахівців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Підвищення рівня інклюзії, зменшення стигматизації та дискримінації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1028700" y="876300"/>
            <a:ext cx="5273353" cy="1295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Про проєкт TRUE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" name="Google Shape;126;p3"/>
          <p:cNvGrpSpPr/>
          <p:nvPr/>
        </p:nvGrpSpPr>
        <p:grpSpPr>
          <a:xfrm>
            <a:off x="8960483" y="2023112"/>
            <a:ext cx="7382402" cy="997376"/>
            <a:chOff x="0" y="-66675"/>
            <a:chExt cx="1944336" cy="262684"/>
          </a:xfrm>
        </p:grpSpPr>
        <p:sp>
          <p:nvSpPr>
            <p:cNvPr id="127" name="Google Shape;127;p3"/>
            <p:cNvSpPr/>
            <p:nvPr/>
          </p:nvSpPr>
          <p:spPr>
            <a:xfrm>
              <a:off x="0" y="0"/>
              <a:ext cx="1944336" cy="196009"/>
            </a:xfrm>
            <a:custGeom>
              <a:rect b="b" l="l" r="r" t="t"/>
              <a:pathLst>
                <a:path extrusionOk="0" h="196009" w="1944336">
                  <a:moveTo>
                    <a:pt x="10487" y="0"/>
                  </a:moveTo>
                  <a:lnTo>
                    <a:pt x="1933849" y="0"/>
                  </a:lnTo>
                  <a:cubicBezTo>
                    <a:pt x="1939641" y="0"/>
                    <a:pt x="1944336" y="4695"/>
                    <a:pt x="1944336" y="10487"/>
                  </a:cubicBezTo>
                  <a:lnTo>
                    <a:pt x="1944336" y="185522"/>
                  </a:lnTo>
                  <a:cubicBezTo>
                    <a:pt x="1944336" y="188303"/>
                    <a:pt x="1943231" y="190970"/>
                    <a:pt x="1941265" y="192937"/>
                  </a:cubicBezTo>
                  <a:cubicBezTo>
                    <a:pt x="1939298" y="194904"/>
                    <a:pt x="1936631" y="196009"/>
                    <a:pt x="1933849" y="196009"/>
                  </a:cubicBezTo>
                  <a:lnTo>
                    <a:pt x="10487" y="196009"/>
                  </a:lnTo>
                  <a:cubicBezTo>
                    <a:pt x="7706" y="196009"/>
                    <a:pt x="5038" y="194904"/>
                    <a:pt x="3072" y="192937"/>
                  </a:cubicBezTo>
                  <a:cubicBezTo>
                    <a:pt x="1105" y="190970"/>
                    <a:pt x="0" y="188303"/>
                    <a:pt x="0" y="185522"/>
                  </a:cubicBezTo>
                  <a:lnTo>
                    <a:pt x="0" y="10487"/>
                  </a:lnTo>
                  <a:cubicBezTo>
                    <a:pt x="0" y="7706"/>
                    <a:pt x="1105" y="5038"/>
                    <a:pt x="3072" y="3072"/>
                  </a:cubicBezTo>
                  <a:cubicBezTo>
                    <a:pt x="5038" y="1105"/>
                    <a:pt x="7706" y="0"/>
                    <a:pt x="10487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0" y="-66675"/>
              <a:ext cx="1944336" cy="26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Проєкт досягає змін через 3 ключові напрями: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3"/>
          <p:cNvSpPr/>
          <p:nvPr/>
        </p:nvSpPr>
        <p:spPr>
          <a:xfrm>
            <a:off x="14551337" y="498538"/>
            <a:ext cx="3073401" cy="1060323"/>
          </a:xfrm>
          <a:custGeom>
            <a:rect b="b" l="l" r="r" t="t"/>
            <a:pathLst>
              <a:path extrusionOk="0" h="1060323" w="3073401">
                <a:moveTo>
                  <a:pt x="0" y="0"/>
                </a:moveTo>
                <a:lnTo>
                  <a:pt x="3073400" y="0"/>
                </a:lnTo>
                <a:lnTo>
                  <a:pt x="3073400" y="1060324"/>
                </a:lnTo>
                <a:lnTo>
                  <a:pt x="0" y="10603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3"/>
          <p:cNvSpPr txBox="1"/>
          <p:nvPr/>
        </p:nvSpPr>
        <p:spPr>
          <a:xfrm>
            <a:off x="1028700" y="8576946"/>
            <a:ext cx="16230600" cy="681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Проєкт «Реабілітація травм в Україні» (Trauma rehabilitation for Ukraine, TRUE) впроваджується консорціумом Швейцарського інституту тропічного і громадського здоров’я (Swiss TPH) та Благодійного фонду «Пацієнти України» у партнерстві з Благодійним фондом Protez Hub, Всеукраїнським об’єднанням фізичних терапевтів та Українським товариством терапії мови і мовлення. Проєкт TRUE став можливим за підтримки Швейцарії, що надається через Швейцарську агенцію розвитку та співробітництва.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9752467" y="3099725"/>
            <a:ext cx="358500" cy="12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73"/>
              <a:buFont typeface="Arial"/>
              <a:buNone/>
            </a:pPr>
            <a:r>
              <a:rPr b="0" i="0" lang="en-US" sz="7973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9739816" y="4406467"/>
            <a:ext cx="383700" cy="12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93"/>
              <a:buFont typeface="Arial"/>
              <a:buNone/>
            </a:pPr>
            <a:r>
              <a:rPr b="0" i="0" lang="en-US" sz="7993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9752467" y="5666119"/>
            <a:ext cx="395100" cy="12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93"/>
              <a:buFont typeface="Arial"/>
              <a:buNone/>
            </a:pPr>
            <a:r>
              <a:rPr b="0" i="0" lang="en-US" sz="7993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4"/>
          <p:cNvSpPr txBox="1"/>
          <p:nvPr/>
        </p:nvSpPr>
        <p:spPr>
          <a:xfrm>
            <a:off x="1028700" y="876300"/>
            <a:ext cx="86502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Мета</a:t>
            </a:r>
            <a:r>
              <a:rPr lang="en-US" sz="7500"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 </a:t>
            </a:r>
            <a:r>
              <a:rPr b="0" i="0" lang="en-US" sz="7500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конкурсу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-5185387" y="3237377"/>
            <a:ext cx="19603874" cy="11378683"/>
          </a:xfrm>
          <a:custGeom>
            <a:rect b="b" l="l" r="r" t="t"/>
            <a:pathLst>
              <a:path extrusionOk="0" h="11378683" w="19603874">
                <a:moveTo>
                  <a:pt x="0" y="0"/>
                </a:moveTo>
                <a:lnTo>
                  <a:pt x="19603874" y="0"/>
                </a:lnTo>
                <a:lnTo>
                  <a:pt x="19603874" y="11378683"/>
                </a:lnTo>
                <a:lnTo>
                  <a:pt x="0" y="113786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-4057"/>
            </a:stretch>
          </a:blipFill>
          <a:ln>
            <a:noFill/>
          </a:ln>
        </p:spPr>
      </p:sp>
      <p:sp>
        <p:nvSpPr>
          <p:cNvPr id="141" name="Google Shape;141;p4"/>
          <p:cNvSpPr txBox="1"/>
          <p:nvPr/>
        </p:nvSpPr>
        <p:spPr>
          <a:xfrm>
            <a:off x="8956125" y="3087175"/>
            <a:ext cx="4632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73"/>
              <a:buFont typeface="Arial"/>
              <a:buNone/>
            </a:pPr>
            <a:r>
              <a:t/>
            </a:r>
            <a:endParaRPr b="0" i="0" sz="727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8956125" y="3720939"/>
            <a:ext cx="345000" cy="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73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8956125" y="4699975"/>
            <a:ext cx="345000" cy="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73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1028700" y="3613700"/>
            <a:ext cx="14877900" cy="1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00">
                <a:solidFill>
                  <a:srgbClr val="182021"/>
                </a:solidFill>
              </a:rPr>
              <a:t>Посилити спроможності місцевих організацій громадянського суспільства, які працюють з особами з інвалідністю, через розвиток співпраці з місцевою владою та іншими зацікавленими сторонами для впровадження практичних і сталих рішень, </a:t>
            </a:r>
            <a:r>
              <a:rPr b="1" lang="en-US" sz="2400">
                <a:solidFill>
                  <a:srgbClr val="182021"/>
                </a:solidFill>
              </a:rPr>
              <a:t>що покращують життя осіб з інвалідністю. </a:t>
            </a:r>
            <a:endParaRPr b="1" i="0" sz="2400" u="none" cap="none" strike="noStrike">
              <a:solidFill>
                <a:srgbClr val="000000"/>
              </a:solidFill>
            </a:endParaRPr>
          </a:p>
        </p:txBody>
      </p:sp>
      <p:grpSp>
        <p:nvGrpSpPr>
          <p:cNvPr id="145" name="Google Shape;145;p4"/>
          <p:cNvGrpSpPr/>
          <p:nvPr/>
        </p:nvGrpSpPr>
        <p:grpSpPr>
          <a:xfrm>
            <a:off x="1028700" y="2298488"/>
            <a:ext cx="4107483" cy="997816"/>
            <a:chOff x="0" y="-31514"/>
            <a:chExt cx="1081806" cy="262800"/>
          </a:xfrm>
        </p:grpSpPr>
        <p:sp>
          <p:nvSpPr>
            <p:cNvPr id="146" name="Google Shape;146;p4"/>
            <p:cNvSpPr/>
            <p:nvPr/>
          </p:nvSpPr>
          <p:spPr>
            <a:xfrm>
              <a:off x="0" y="0"/>
              <a:ext cx="1081806" cy="196009"/>
            </a:xfrm>
            <a:custGeom>
              <a:rect b="b" l="l" r="r" t="t"/>
              <a:pathLst>
                <a:path extrusionOk="0" h="196009" w="1081806">
                  <a:moveTo>
                    <a:pt x="18848" y="0"/>
                  </a:moveTo>
                  <a:lnTo>
                    <a:pt x="1062958" y="0"/>
                  </a:lnTo>
                  <a:cubicBezTo>
                    <a:pt x="1067957" y="0"/>
                    <a:pt x="1072751" y="1986"/>
                    <a:pt x="1076286" y="5521"/>
                  </a:cubicBezTo>
                  <a:cubicBezTo>
                    <a:pt x="1079821" y="9055"/>
                    <a:pt x="1081806" y="13849"/>
                    <a:pt x="1081806" y="18848"/>
                  </a:cubicBezTo>
                  <a:lnTo>
                    <a:pt x="1081806" y="177160"/>
                  </a:lnTo>
                  <a:cubicBezTo>
                    <a:pt x="1081806" y="182159"/>
                    <a:pt x="1079821" y="186953"/>
                    <a:pt x="1076286" y="190488"/>
                  </a:cubicBezTo>
                  <a:cubicBezTo>
                    <a:pt x="1072751" y="194023"/>
                    <a:pt x="1067957" y="196009"/>
                    <a:pt x="1062958" y="196009"/>
                  </a:cubicBezTo>
                  <a:lnTo>
                    <a:pt x="18848" y="196009"/>
                  </a:lnTo>
                  <a:cubicBezTo>
                    <a:pt x="13849" y="196009"/>
                    <a:pt x="9055" y="194023"/>
                    <a:pt x="5521" y="190488"/>
                  </a:cubicBezTo>
                  <a:cubicBezTo>
                    <a:pt x="1986" y="186953"/>
                    <a:pt x="0" y="182159"/>
                    <a:pt x="0" y="177160"/>
                  </a:cubicBezTo>
                  <a:lnTo>
                    <a:pt x="0" y="18848"/>
                  </a:lnTo>
                  <a:cubicBezTo>
                    <a:pt x="0" y="13849"/>
                    <a:pt x="1986" y="9055"/>
                    <a:pt x="5521" y="5521"/>
                  </a:cubicBezTo>
                  <a:cubicBezTo>
                    <a:pt x="9055" y="1986"/>
                    <a:pt x="13849" y="0"/>
                    <a:pt x="18848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4"/>
            <p:cNvSpPr txBox="1"/>
            <p:nvPr/>
          </p:nvSpPr>
          <p:spPr>
            <a:xfrm>
              <a:off x="0" y="-31514"/>
              <a:ext cx="1081800" cy="26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МЕТА КОНКУРСУ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4"/>
          <p:cNvSpPr/>
          <p:nvPr/>
        </p:nvSpPr>
        <p:spPr>
          <a:xfrm>
            <a:off x="12712046" y="205760"/>
            <a:ext cx="5809129" cy="2491740"/>
          </a:xfrm>
          <a:custGeom>
            <a:rect b="b" l="l" r="r" t="t"/>
            <a:pathLst>
              <a:path extrusionOk="0" h="2491740" w="5809129">
                <a:moveTo>
                  <a:pt x="0" y="0"/>
                </a:moveTo>
                <a:lnTo>
                  <a:pt x="5809129" y="0"/>
                </a:lnTo>
                <a:lnTo>
                  <a:pt x="5809129" y="2491740"/>
                </a:lnTo>
                <a:lnTo>
                  <a:pt x="0" y="2491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14812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/>
          <p:nvPr/>
        </p:nvSpPr>
        <p:spPr>
          <a:xfrm rot="-7359469">
            <a:off x="7703533" y="-3756881"/>
            <a:ext cx="19617653" cy="11386681"/>
          </a:xfrm>
          <a:custGeom>
            <a:rect b="b" l="l" r="r" t="t"/>
            <a:pathLst>
              <a:path extrusionOk="0" h="11378683" w="19603874">
                <a:moveTo>
                  <a:pt x="0" y="0"/>
                </a:moveTo>
                <a:lnTo>
                  <a:pt x="19603874" y="0"/>
                </a:lnTo>
                <a:lnTo>
                  <a:pt x="19603874" y="11378683"/>
                </a:lnTo>
                <a:lnTo>
                  <a:pt x="0" y="113786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-4057"/>
            </a:stretch>
          </a:blipFill>
          <a:ln>
            <a:noFill/>
          </a:ln>
        </p:spPr>
      </p:sp>
      <p:sp>
        <p:nvSpPr>
          <p:cNvPr id="154" name="Google Shape;154;p6"/>
          <p:cNvSpPr/>
          <p:nvPr/>
        </p:nvSpPr>
        <p:spPr>
          <a:xfrm>
            <a:off x="12478871" y="7795260"/>
            <a:ext cx="5809129" cy="2491740"/>
          </a:xfrm>
          <a:custGeom>
            <a:rect b="b" l="l" r="r" t="t"/>
            <a:pathLst>
              <a:path extrusionOk="0" h="2491740" w="5809129">
                <a:moveTo>
                  <a:pt x="0" y="0"/>
                </a:moveTo>
                <a:lnTo>
                  <a:pt x="5809129" y="0"/>
                </a:lnTo>
                <a:lnTo>
                  <a:pt x="5809129" y="2491740"/>
                </a:lnTo>
                <a:lnTo>
                  <a:pt x="0" y="2491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14812" r="0" t="0"/>
            </a:stretch>
          </a:blipFill>
          <a:ln>
            <a:noFill/>
          </a:ln>
        </p:spPr>
      </p:sp>
      <p:sp>
        <p:nvSpPr>
          <p:cNvPr id="155" name="Google Shape;155;p6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6" name="Google Shape;156;p6"/>
          <p:cNvGrpSpPr/>
          <p:nvPr/>
        </p:nvGrpSpPr>
        <p:grpSpPr>
          <a:xfrm>
            <a:off x="1028700" y="2166725"/>
            <a:ext cx="7496418" cy="997825"/>
            <a:chOff x="0" y="-66678"/>
            <a:chExt cx="2299021" cy="262800"/>
          </a:xfrm>
        </p:grpSpPr>
        <p:sp>
          <p:nvSpPr>
            <p:cNvPr id="157" name="Google Shape;157;p6"/>
            <p:cNvSpPr/>
            <p:nvPr/>
          </p:nvSpPr>
          <p:spPr>
            <a:xfrm>
              <a:off x="0" y="0"/>
              <a:ext cx="2299021" cy="196009"/>
            </a:xfrm>
            <a:custGeom>
              <a:rect b="b" l="l" r="r" t="t"/>
              <a:pathLst>
                <a:path extrusionOk="0" h="196009" w="2299021">
                  <a:moveTo>
                    <a:pt x="8869" y="0"/>
                  </a:moveTo>
                  <a:lnTo>
                    <a:pt x="2290152" y="0"/>
                  </a:lnTo>
                  <a:cubicBezTo>
                    <a:pt x="2292505" y="0"/>
                    <a:pt x="2294761" y="934"/>
                    <a:pt x="2296424" y="2598"/>
                  </a:cubicBezTo>
                  <a:cubicBezTo>
                    <a:pt x="2298087" y="4261"/>
                    <a:pt x="2299021" y="6517"/>
                    <a:pt x="2299021" y="8869"/>
                  </a:cubicBezTo>
                  <a:lnTo>
                    <a:pt x="2299021" y="187139"/>
                  </a:lnTo>
                  <a:cubicBezTo>
                    <a:pt x="2299021" y="189492"/>
                    <a:pt x="2298087" y="191748"/>
                    <a:pt x="2296424" y="193411"/>
                  </a:cubicBezTo>
                  <a:cubicBezTo>
                    <a:pt x="2294761" y="195074"/>
                    <a:pt x="2292505" y="196009"/>
                    <a:pt x="2290152" y="196009"/>
                  </a:cubicBezTo>
                  <a:lnTo>
                    <a:pt x="8869" y="196009"/>
                  </a:lnTo>
                  <a:cubicBezTo>
                    <a:pt x="6517" y="196009"/>
                    <a:pt x="4261" y="195074"/>
                    <a:pt x="2598" y="193411"/>
                  </a:cubicBezTo>
                  <a:cubicBezTo>
                    <a:pt x="934" y="191748"/>
                    <a:pt x="0" y="189492"/>
                    <a:pt x="0" y="187139"/>
                  </a:cubicBezTo>
                  <a:lnTo>
                    <a:pt x="0" y="8869"/>
                  </a:lnTo>
                  <a:cubicBezTo>
                    <a:pt x="0" y="6517"/>
                    <a:pt x="934" y="4261"/>
                    <a:pt x="2598" y="2598"/>
                  </a:cubicBezTo>
                  <a:cubicBezTo>
                    <a:pt x="4261" y="934"/>
                    <a:pt x="6517" y="0"/>
                    <a:pt x="8869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6"/>
            <p:cNvSpPr txBox="1"/>
            <p:nvPr/>
          </p:nvSpPr>
          <p:spPr>
            <a:xfrm>
              <a:off x="0" y="-66678"/>
              <a:ext cx="2280300" cy="26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Приклади активностей, які можуть бути підтримані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6"/>
          <p:cNvSpPr txBox="1"/>
          <p:nvPr/>
        </p:nvSpPr>
        <p:spPr>
          <a:xfrm>
            <a:off x="1028700" y="876300"/>
            <a:ext cx="13288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lang="en-US" sz="7500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Очікувані а</a:t>
            </a:r>
            <a:r>
              <a:rPr b="0" i="0" lang="en-US" sz="7500" u="none" cap="none" strike="noStrike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ктивності і обов</a:t>
            </a:r>
            <a:r>
              <a:rPr lang="en-US" sz="7500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’язкові індикатори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1028700" y="3354625"/>
            <a:ext cx="82101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38125" lvl="1" marL="53975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182021"/>
                </a:solidFill>
              </a:rPr>
              <a:t>Активності, що спрямовані на посилення спроможності громади підтримувати осіб з інвалідністю </a:t>
            </a:r>
            <a:endParaRPr sz="2000">
              <a:solidFill>
                <a:srgbClr val="182021"/>
              </a:solidFill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82021"/>
              </a:solidFill>
            </a:endParaRPr>
          </a:p>
          <a:p>
            <a:pPr indent="-238125" lvl="1" marL="53975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182021"/>
                </a:solidFill>
              </a:rPr>
              <a:t>Активновності спрямовані на покращення доступу до послуг і підтримки для осіб з інвалідністю </a:t>
            </a:r>
            <a:endParaRPr sz="2000">
              <a:solidFill>
                <a:srgbClr val="182021"/>
              </a:solidFill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82021"/>
              </a:solidFill>
            </a:endParaRPr>
          </a:p>
          <a:p>
            <a:pPr indent="-238125" lvl="1" marL="53975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182021"/>
                </a:solidFill>
              </a:rPr>
              <a:t>Активності, що </a:t>
            </a:r>
            <a:r>
              <a:rPr lang="en-US" sz="2000">
                <a:solidFill>
                  <a:srgbClr val="182021"/>
                </a:solidFill>
              </a:rPr>
              <a:t>допомагають</a:t>
            </a:r>
            <a:r>
              <a:rPr lang="en-US" sz="2000">
                <a:solidFill>
                  <a:srgbClr val="182021"/>
                </a:solidFill>
              </a:rPr>
              <a:t> людям з інвалідністю ставати більш самостійними у </a:t>
            </a:r>
            <a:r>
              <a:rPr lang="en-US" sz="2000">
                <a:solidFill>
                  <a:srgbClr val="182021"/>
                </a:solidFill>
              </a:rPr>
              <a:t>повсякденному</a:t>
            </a:r>
            <a:r>
              <a:rPr lang="en-US" sz="2000">
                <a:solidFill>
                  <a:srgbClr val="182021"/>
                </a:solidFill>
              </a:rPr>
              <a:t> житті і брати участь у житті громади</a:t>
            </a:r>
            <a:endParaRPr sz="2000">
              <a:solidFill>
                <a:srgbClr val="182021"/>
              </a:solidFill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82021"/>
              </a:solidFill>
            </a:endParaRPr>
          </a:p>
          <a:p>
            <a:pPr indent="-238125" lvl="1" marL="53975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182021"/>
                </a:solidFill>
              </a:rPr>
              <a:t>Активності спрямовані на розвиток співпраці ОГС з місцевою владою та іншими зацікавленими сторонами, щоб разом створювати сталі рішення на підтримку людей з інвалідністю </a:t>
            </a:r>
            <a:endParaRPr sz="2000">
              <a:solidFill>
                <a:srgbClr val="182021"/>
              </a:solidFill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82021"/>
              </a:solidFill>
            </a:endParaRPr>
          </a:p>
          <a:p>
            <a:pPr indent="-238125" lvl="1" marL="53975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182021"/>
                </a:solidFill>
              </a:rPr>
              <a:t>Комунікаційні та просвітницькі ініціативи для зменшення стигми </a:t>
            </a:r>
            <a:endParaRPr b="0" i="0" sz="2000" u="none" cap="none" strike="noStrike">
              <a:solidFill>
                <a:srgbClr val="182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6"/>
          <p:cNvSpPr txBox="1"/>
          <p:nvPr/>
        </p:nvSpPr>
        <p:spPr>
          <a:xfrm>
            <a:off x="10028425" y="3354625"/>
            <a:ext cx="5858700" cy="4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000"/>
              <a:buChar char="●"/>
            </a:pPr>
            <a:r>
              <a:rPr lang="en-US" sz="2000">
                <a:solidFill>
                  <a:srgbClr val="182021"/>
                </a:solidFill>
                <a:highlight>
                  <a:srgbClr val="FFFFFF"/>
                </a:highlight>
              </a:rPr>
              <a:t>Кожен підтриманий проєкт має охопити </a:t>
            </a:r>
            <a:r>
              <a:rPr b="1" lang="en-US" sz="2000">
                <a:solidFill>
                  <a:srgbClr val="182021"/>
                </a:solidFill>
                <a:highlight>
                  <a:srgbClr val="FFFFFF"/>
                </a:highlight>
              </a:rPr>
              <a:t>щонайменше 300 осіб з інвалідністю;</a:t>
            </a:r>
            <a:endParaRPr b="1" sz="2000">
              <a:solidFill>
                <a:srgbClr val="182021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82021"/>
              </a:solidFill>
              <a:highlight>
                <a:srgbClr val="FFFFFF"/>
              </a:highlight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182021"/>
              </a:buClr>
              <a:buSzPts val="2000"/>
              <a:buChar char="●"/>
            </a:pPr>
            <a:r>
              <a:rPr lang="en-US" sz="2000">
                <a:solidFill>
                  <a:srgbClr val="182021"/>
                </a:solidFill>
                <a:highlight>
                  <a:srgbClr val="FFFFFF"/>
                </a:highlight>
              </a:rPr>
              <a:t>Кожен підтриманий проєкт має пілотувати щонайменше одне </a:t>
            </a:r>
            <a:r>
              <a:rPr b="1" lang="en-US" sz="2000">
                <a:solidFill>
                  <a:srgbClr val="182021"/>
                </a:solidFill>
                <a:highlight>
                  <a:srgbClr val="FFFFFF"/>
                </a:highlight>
              </a:rPr>
              <a:t>місцеве інноваційне рішення,</a:t>
            </a:r>
            <a:r>
              <a:rPr lang="en-US" sz="2000">
                <a:solidFill>
                  <a:srgbClr val="182021"/>
                </a:solidFill>
                <a:highlight>
                  <a:srgbClr val="FFFFFF"/>
                </a:highlight>
              </a:rPr>
              <a:t> яке покращує доступ осіб з інвалідністю до зайнятості, освіти, медичних послуг або соціальної інтеграції, є описаним і має основу для сталості.</a:t>
            </a:r>
            <a:endParaRPr sz="2000">
              <a:solidFill>
                <a:srgbClr val="182021"/>
              </a:solidFill>
              <a:highlight>
                <a:srgbClr val="FFFFFF"/>
              </a:highlight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grpSp>
        <p:nvGrpSpPr>
          <p:cNvPr id="162" name="Google Shape;162;p6"/>
          <p:cNvGrpSpPr/>
          <p:nvPr/>
        </p:nvGrpSpPr>
        <p:grpSpPr>
          <a:xfrm>
            <a:off x="10028425" y="2276573"/>
            <a:ext cx="5809166" cy="832182"/>
            <a:chOff x="0" y="-65959"/>
            <a:chExt cx="2299021" cy="262800"/>
          </a:xfrm>
        </p:grpSpPr>
        <p:sp>
          <p:nvSpPr>
            <p:cNvPr id="163" name="Google Shape;163;p6"/>
            <p:cNvSpPr/>
            <p:nvPr/>
          </p:nvSpPr>
          <p:spPr>
            <a:xfrm>
              <a:off x="0" y="-21486"/>
              <a:ext cx="2299021" cy="217570"/>
            </a:xfrm>
            <a:custGeom>
              <a:rect b="b" l="l" r="r" t="t"/>
              <a:pathLst>
                <a:path extrusionOk="0" h="196009" w="2299021">
                  <a:moveTo>
                    <a:pt x="8869" y="0"/>
                  </a:moveTo>
                  <a:lnTo>
                    <a:pt x="2290152" y="0"/>
                  </a:lnTo>
                  <a:cubicBezTo>
                    <a:pt x="2292505" y="0"/>
                    <a:pt x="2294761" y="934"/>
                    <a:pt x="2296424" y="2598"/>
                  </a:cubicBezTo>
                  <a:cubicBezTo>
                    <a:pt x="2298087" y="4261"/>
                    <a:pt x="2299021" y="6517"/>
                    <a:pt x="2299021" y="8869"/>
                  </a:cubicBezTo>
                  <a:lnTo>
                    <a:pt x="2299021" y="187139"/>
                  </a:lnTo>
                  <a:cubicBezTo>
                    <a:pt x="2299021" y="189492"/>
                    <a:pt x="2298087" y="191748"/>
                    <a:pt x="2296424" y="193411"/>
                  </a:cubicBezTo>
                  <a:cubicBezTo>
                    <a:pt x="2294761" y="195074"/>
                    <a:pt x="2292505" y="196009"/>
                    <a:pt x="2290152" y="196009"/>
                  </a:cubicBezTo>
                  <a:lnTo>
                    <a:pt x="8869" y="196009"/>
                  </a:lnTo>
                  <a:cubicBezTo>
                    <a:pt x="6517" y="196009"/>
                    <a:pt x="4261" y="195074"/>
                    <a:pt x="2598" y="193411"/>
                  </a:cubicBezTo>
                  <a:cubicBezTo>
                    <a:pt x="934" y="191748"/>
                    <a:pt x="0" y="189492"/>
                    <a:pt x="0" y="187139"/>
                  </a:cubicBezTo>
                  <a:lnTo>
                    <a:pt x="0" y="8869"/>
                  </a:lnTo>
                  <a:cubicBezTo>
                    <a:pt x="0" y="6517"/>
                    <a:pt x="934" y="4261"/>
                    <a:pt x="2598" y="2598"/>
                  </a:cubicBezTo>
                  <a:cubicBezTo>
                    <a:pt x="4261" y="934"/>
                    <a:pt x="6517" y="0"/>
                    <a:pt x="8869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6"/>
            <p:cNvSpPr txBox="1"/>
            <p:nvPr/>
          </p:nvSpPr>
          <p:spPr>
            <a:xfrm>
              <a:off x="453815" y="-65959"/>
              <a:ext cx="1616700" cy="26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lang="en-US" sz="3499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Індикатори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0" y="2860182"/>
            <a:ext cx="7537388" cy="5040628"/>
          </a:xfrm>
          <a:custGeom>
            <a:rect b="b" l="l" r="r" t="t"/>
            <a:pathLst>
              <a:path extrusionOk="0" h="5040628" w="7537388">
                <a:moveTo>
                  <a:pt x="0" y="0"/>
                </a:moveTo>
                <a:lnTo>
                  <a:pt x="7537388" y="0"/>
                </a:lnTo>
                <a:lnTo>
                  <a:pt x="7537388" y="5040628"/>
                </a:lnTo>
                <a:lnTo>
                  <a:pt x="0" y="50406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7"/>
          <p:cNvSpPr/>
          <p:nvPr/>
        </p:nvSpPr>
        <p:spPr>
          <a:xfrm>
            <a:off x="0" y="7795260"/>
            <a:ext cx="18288000" cy="2491740"/>
          </a:xfrm>
          <a:custGeom>
            <a:rect b="b" l="l" r="r" t="t"/>
            <a:pathLst>
              <a:path extrusionOk="0" h="2491740" w="18288000">
                <a:moveTo>
                  <a:pt x="0" y="0"/>
                </a:moveTo>
                <a:lnTo>
                  <a:pt x="18288000" y="0"/>
                </a:lnTo>
                <a:lnTo>
                  <a:pt x="18288000" y="2491740"/>
                </a:lnTo>
                <a:lnTo>
                  <a:pt x="0" y="2491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7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2" name="Google Shape;172;p7"/>
          <p:cNvGrpSpPr/>
          <p:nvPr/>
        </p:nvGrpSpPr>
        <p:grpSpPr>
          <a:xfrm>
            <a:off x="1028700" y="2562011"/>
            <a:ext cx="4107483" cy="997376"/>
            <a:chOff x="0" y="-66675"/>
            <a:chExt cx="1081806" cy="262684"/>
          </a:xfrm>
        </p:grpSpPr>
        <p:sp>
          <p:nvSpPr>
            <p:cNvPr id="173" name="Google Shape;173;p7"/>
            <p:cNvSpPr/>
            <p:nvPr/>
          </p:nvSpPr>
          <p:spPr>
            <a:xfrm>
              <a:off x="0" y="0"/>
              <a:ext cx="1081806" cy="196009"/>
            </a:xfrm>
            <a:custGeom>
              <a:rect b="b" l="l" r="r" t="t"/>
              <a:pathLst>
                <a:path extrusionOk="0" h="196009" w="1081806">
                  <a:moveTo>
                    <a:pt x="18848" y="0"/>
                  </a:moveTo>
                  <a:lnTo>
                    <a:pt x="1062958" y="0"/>
                  </a:lnTo>
                  <a:cubicBezTo>
                    <a:pt x="1067957" y="0"/>
                    <a:pt x="1072751" y="1986"/>
                    <a:pt x="1076286" y="5521"/>
                  </a:cubicBezTo>
                  <a:cubicBezTo>
                    <a:pt x="1079821" y="9055"/>
                    <a:pt x="1081806" y="13849"/>
                    <a:pt x="1081806" y="18848"/>
                  </a:cubicBezTo>
                  <a:lnTo>
                    <a:pt x="1081806" y="177160"/>
                  </a:lnTo>
                  <a:cubicBezTo>
                    <a:pt x="1081806" y="182159"/>
                    <a:pt x="1079821" y="186953"/>
                    <a:pt x="1076286" y="190488"/>
                  </a:cubicBezTo>
                  <a:cubicBezTo>
                    <a:pt x="1072751" y="194023"/>
                    <a:pt x="1067957" y="196009"/>
                    <a:pt x="1062958" y="196009"/>
                  </a:cubicBezTo>
                  <a:lnTo>
                    <a:pt x="18848" y="196009"/>
                  </a:lnTo>
                  <a:cubicBezTo>
                    <a:pt x="13849" y="196009"/>
                    <a:pt x="9055" y="194023"/>
                    <a:pt x="5521" y="190488"/>
                  </a:cubicBezTo>
                  <a:cubicBezTo>
                    <a:pt x="1986" y="186953"/>
                    <a:pt x="0" y="182159"/>
                    <a:pt x="0" y="177160"/>
                  </a:cubicBezTo>
                  <a:lnTo>
                    <a:pt x="0" y="18848"/>
                  </a:lnTo>
                  <a:cubicBezTo>
                    <a:pt x="0" y="13849"/>
                    <a:pt x="1986" y="9055"/>
                    <a:pt x="5521" y="5521"/>
                  </a:cubicBezTo>
                  <a:cubicBezTo>
                    <a:pt x="9055" y="1986"/>
                    <a:pt x="13849" y="0"/>
                    <a:pt x="18848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7"/>
            <p:cNvSpPr txBox="1"/>
            <p:nvPr/>
          </p:nvSpPr>
          <p:spPr>
            <a:xfrm>
              <a:off x="0" y="-66675"/>
              <a:ext cx="1081806" cy="26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Географія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" name="Google Shape;175;p7"/>
          <p:cNvSpPr/>
          <p:nvPr/>
        </p:nvSpPr>
        <p:spPr>
          <a:xfrm>
            <a:off x="9367062" y="2386190"/>
            <a:ext cx="1973005" cy="1973005"/>
          </a:xfrm>
          <a:custGeom>
            <a:rect b="b" l="l" r="r" t="t"/>
            <a:pathLst>
              <a:path extrusionOk="0" h="1973005" w="1973005">
                <a:moveTo>
                  <a:pt x="0" y="0"/>
                </a:moveTo>
                <a:lnTo>
                  <a:pt x="1973004" y="0"/>
                </a:lnTo>
                <a:lnTo>
                  <a:pt x="1973004" y="1973004"/>
                </a:lnTo>
                <a:lnTo>
                  <a:pt x="0" y="1973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6" name="Google Shape;176;p7"/>
          <p:cNvGrpSpPr/>
          <p:nvPr/>
        </p:nvGrpSpPr>
        <p:grpSpPr>
          <a:xfrm>
            <a:off x="6760948" y="2562011"/>
            <a:ext cx="4107483" cy="997376"/>
            <a:chOff x="0" y="-66675"/>
            <a:chExt cx="1081806" cy="262684"/>
          </a:xfrm>
        </p:grpSpPr>
        <p:sp>
          <p:nvSpPr>
            <p:cNvPr id="177" name="Google Shape;177;p7"/>
            <p:cNvSpPr/>
            <p:nvPr/>
          </p:nvSpPr>
          <p:spPr>
            <a:xfrm>
              <a:off x="0" y="0"/>
              <a:ext cx="1081806" cy="196009"/>
            </a:xfrm>
            <a:custGeom>
              <a:rect b="b" l="l" r="r" t="t"/>
              <a:pathLst>
                <a:path extrusionOk="0" h="196009" w="1081806">
                  <a:moveTo>
                    <a:pt x="18848" y="0"/>
                  </a:moveTo>
                  <a:lnTo>
                    <a:pt x="1062958" y="0"/>
                  </a:lnTo>
                  <a:cubicBezTo>
                    <a:pt x="1067957" y="0"/>
                    <a:pt x="1072751" y="1986"/>
                    <a:pt x="1076286" y="5521"/>
                  </a:cubicBezTo>
                  <a:cubicBezTo>
                    <a:pt x="1079821" y="9055"/>
                    <a:pt x="1081806" y="13849"/>
                    <a:pt x="1081806" y="18848"/>
                  </a:cubicBezTo>
                  <a:lnTo>
                    <a:pt x="1081806" y="177160"/>
                  </a:lnTo>
                  <a:cubicBezTo>
                    <a:pt x="1081806" y="182159"/>
                    <a:pt x="1079821" y="186953"/>
                    <a:pt x="1076286" y="190488"/>
                  </a:cubicBezTo>
                  <a:cubicBezTo>
                    <a:pt x="1072751" y="194023"/>
                    <a:pt x="1067957" y="196009"/>
                    <a:pt x="1062958" y="196009"/>
                  </a:cubicBezTo>
                  <a:lnTo>
                    <a:pt x="18848" y="196009"/>
                  </a:lnTo>
                  <a:cubicBezTo>
                    <a:pt x="13849" y="196009"/>
                    <a:pt x="9055" y="194023"/>
                    <a:pt x="5521" y="190488"/>
                  </a:cubicBezTo>
                  <a:cubicBezTo>
                    <a:pt x="1986" y="186953"/>
                    <a:pt x="0" y="182159"/>
                    <a:pt x="0" y="177160"/>
                  </a:cubicBezTo>
                  <a:lnTo>
                    <a:pt x="0" y="18848"/>
                  </a:lnTo>
                  <a:cubicBezTo>
                    <a:pt x="0" y="13849"/>
                    <a:pt x="1986" y="9055"/>
                    <a:pt x="5521" y="5521"/>
                  </a:cubicBezTo>
                  <a:cubicBezTo>
                    <a:pt x="9055" y="1986"/>
                    <a:pt x="13849" y="0"/>
                    <a:pt x="18848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7"/>
            <p:cNvSpPr txBox="1"/>
            <p:nvPr/>
          </p:nvSpPr>
          <p:spPr>
            <a:xfrm>
              <a:off x="0" y="-66675"/>
              <a:ext cx="1081806" cy="26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Терміни реалізації: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7"/>
          <p:cNvGrpSpPr/>
          <p:nvPr/>
        </p:nvGrpSpPr>
        <p:grpSpPr>
          <a:xfrm>
            <a:off x="6821821" y="5896419"/>
            <a:ext cx="4107509" cy="997825"/>
            <a:chOff x="0" y="-98991"/>
            <a:chExt cx="1081806" cy="262800"/>
          </a:xfrm>
        </p:grpSpPr>
        <p:sp>
          <p:nvSpPr>
            <p:cNvPr id="180" name="Google Shape;180;p7"/>
            <p:cNvSpPr/>
            <p:nvPr/>
          </p:nvSpPr>
          <p:spPr>
            <a:xfrm>
              <a:off x="0" y="-49257"/>
              <a:ext cx="1081806" cy="196009"/>
            </a:xfrm>
            <a:custGeom>
              <a:rect b="b" l="l" r="r" t="t"/>
              <a:pathLst>
                <a:path extrusionOk="0" h="196009" w="1081806">
                  <a:moveTo>
                    <a:pt x="18848" y="0"/>
                  </a:moveTo>
                  <a:lnTo>
                    <a:pt x="1062958" y="0"/>
                  </a:lnTo>
                  <a:cubicBezTo>
                    <a:pt x="1067957" y="0"/>
                    <a:pt x="1072751" y="1986"/>
                    <a:pt x="1076286" y="5521"/>
                  </a:cubicBezTo>
                  <a:cubicBezTo>
                    <a:pt x="1079821" y="9055"/>
                    <a:pt x="1081806" y="13849"/>
                    <a:pt x="1081806" y="18848"/>
                  </a:cubicBezTo>
                  <a:lnTo>
                    <a:pt x="1081806" y="177160"/>
                  </a:lnTo>
                  <a:cubicBezTo>
                    <a:pt x="1081806" y="182159"/>
                    <a:pt x="1079821" y="186953"/>
                    <a:pt x="1076286" y="190488"/>
                  </a:cubicBezTo>
                  <a:cubicBezTo>
                    <a:pt x="1072751" y="194023"/>
                    <a:pt x="1067957" y="196009"/>
                    <a:pt x="1062958" y="196009"/>
                  </a:cubicBezTo>
                  <a:lnTo>
                    <a:pt x="18848" y="196009"/>
                  </a:lnTo>
                  <a:cubicBezTo>
                    <a:pt x="13849" y="196009"/>
                    <a:pt x="9055" y="194023"/>
                    <a:pt x="5521" y="190488"/>
                  </a:cubicBezTo>
                  <a:cubicBezTo>
                    <a:pt x="1986" y="186953"/>
                    <a:pt x="0" y="182159"/>
                    <a:pt x="0" y="177160"/>
                  </a:cubicBezTo>
                  <a:lnTo>
                    <a:pt x="0" y="18848"/>
                  </a:lnTo>
                  <a:cubicBezTo>
                    <a:pt x="0" y="13849"/>
                    <a:pt x="1986" y="9055"/>
                    <a:pt x="5521" y="5521"/>
                  </a:cubicBezTo>
                  <a:cubicBezTo>
                    <a:pt x="9055" y="1986"/>
                    <a:pt x="13849" y="0"/>
                    <a:pt x="18848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7"/>
            <p:cNvSpPr txBox="1"/>
            <p:nvPr/>
          </p:nvSpPr>
          <p:spPr>
            <a:xfrm>
              <a:off x="3" y="-98991"/>
              <a:ext cx="1081800" cy="26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Хто може подаватися: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" name="Google Shape;182;p7"/>
          <p:cNvSpPr/>
          <p:nvPr/>
        </p:nvSpPr>
        <p:spPr>
          <a:xfrm>
            <a:off x="14905841" y="4889712"/>
            <a:ext cx="2912877" cy="2217428"/>
          </a:xfrm>
          <a:custGeom>
            <a:rect b="b" l="l" r="r" t="t"/>
            <a:pathLst>
              <a:path extrusionOk="0" h="2217428" w="2912877">
                <a:moveTo>
                  <a:pt x="0" y="0"/>
                </a:moveTo>
                <a:lnTo>
                  <a:pt x="2912877" y="0"/>
                </a:lnTo>
                <a:lnTo>
                  <a:pt x="2912877" y="2217428"/>
                </a:lnTo>
                <a:lnTo>
                  <a:pt x="0" y="2217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7"/>
          <p:cNvSpPr txBox="1"/>
          <p:nvPr/>
        </p:nvSpPr>
        <p:spPr>
          <a:xfrm>
            <a:off x="1028700" y="876300"/>
            <a:ext cx="4835203" cy="1295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Умови конкурсу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794900" y="3778445"/>
            <a:ext cx="54939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lang="en-US" sz="2499">
                <a:solidFill>
                  <a:srgbClr val="182021"/>
                </a:solidFill>
              </a:rPr>
              <a:t>4 громади Одеської області</a:t>
            </a:r>
            <a:endParaRPr sz="2499">
              <a:solidFill>
                <a:srgbClr val="182021"/>
              </a:solidFill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Char char="•"/>
            </a:pPr>
            <a:r>
              <a:rPr lang="en-US" sz="2499">
                <a:solidFill>
                  <a:srgbClr val="182021"/>
                </a:solidFill>
              </a:rPr>
              <a:t>4 громади Чернівецької області</a:t>
            </a:r>
            <a:endParaRPr sz="2499">
              <a:solidFill>
                <a:srgbClr val="182021"/>
              </a:solidFill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6627350" y="3778450"/>
            <a:ext cx="84582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82021"/>
                </a:solidFill>
                <a:latin typeface="Arial"/>
                <a:ea typeface="Arial"/>
                <a:cs typeface="Arial"/>
                <a:sym typeface="Arial"/>
              </a:rPr>
              <a:t>Тривалість: до 6 місяців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7"/>
          <p:cNvSpPr txBox="1"/>
          <p:nvPr/>
        </p:nvSpPr>
        <p:spPr>
          <a:xfrm>
            <a:off x="6627350" y="7107150"/>
            <a:ext cx="84582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82021"/>
                </a:solidFill>
                <a:latin typeface="Arial"/>
                <a:ea typeface="Arial"/>
                <a:cs typeface="Arial"/>
                <a:sym typeface="Arial"/>
              </a:rPr>
              <a:t>ОГС, зареєстровані в Україні до 31.12.202</a:t>
            </a:r>
            <a:r>
              <a:rPr lang="en-US" sz="2499">
                <a:solidFill>
                  <a:srgbClr val="182021"/>
                </a:solidFill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82021"/>
                </a:solidFill>
                <a:latin typeface="Arial"/>
                <a:ea typeface="Arial"/>
                <a:cs typeface="Arial"/>
                <a:sym typeface="Arial"/>
              </a:rPr>
              <a:t>Неприбуткові організації</a:t>
            </a:r>
            <a:endParaRPr sz="2499">
              <a:solidFill>
                <a:srgbClr val="182021"/>
              </a:solidFill>
            </a:endParaRPr>
          </a:p>
        </p:txBody>
      </p:sp>
      <p:grpSp>
        <p:nvGrpSpPr>
          <p:cNvPr id="187" name="Google Shape;187;p7"/>
          <p:cNvGrpSpPr/>
          <p:nvPr/>
        </p:nvGrpSpPr>
        <p:grpSpPr>
          <a:xfrm>
            <a:off x="1107071" y="5920724"/>
            <a:ext cx="4107509" cy="997825"/>
            <a:chOff x="0" y="-43218"/>
            <a:chExt cx="1081806" cy="262800"/>
          </a:xfrm>
        </p:grpSpPr>
        <p:sp>
          <p:nvSpPr>
            <p:cNvPr id="188" name="Google Shape;188;p7"/>
            <p:cNvSpPr/>
            <p:nvPr/>
          </p:nvSpPr>
          <p:spPr>
            <a:xfrm>
              <a:off x="0" y="0"/>
              <a:ext cx="1081806" cy="196009"/>
            </a:xfrm>
            <a:custGeom>
              <a:rect b="b" l="l" r="r" t="t"/>
              <a:pathLst>
                <a:path extrusionOk="0" h="196009" w="1081806">
                  <a:moveTo>
                    <a:pt x="18848" y="0"/>
                  </a:moveTo>
                  <a:lnTo>
                    <a:pt x="1062958" y="0"/>
                  </a:lnTo>
                  <a:cubicBezTo>
                    <a:pt x="1067957" y="0"/>
                    <a:pt x="1072751" y="1986"/>
                    <a:pt x="1076286" y="5521"/>
                  </a:cubicBezTo>
                  <a:cubicBezTo>
                    <a:pt x="1079821" y="9055"/>
                    <a:pt x="1081806" y="13849"/>
                    <a:pt x="1081806" y="18848"/>
                  </a:cubicBezTo>
                  <a:lnTo>
                    <a:pt x="1081806" y="177160"/>
                  </a:lnTo>
                  <a:cubicBezTo>
                    <a:pt x="1081806" y="182159"/>
                    <a:pt x="1079821" y="186953"/>
                    <a:pt x="1076286" y="190488"/>
                  </a:cubicBezTo>
                  <a:cubicBezTo>
                    <a:pt x="1072751" y="194023"/>
                    <a:pt x="1067957" y="196009"/>
                    <a:pt x="1062958" y="196009"/>
                  </a:cubicBezTo>
                  <a:lnTo>
                    <a:pt x="18848" y="196009"/>
                  </a:lnTo>
                  <a:cubicBezTo>
                    <a:pt x="13849" y="196009"/>
                    <a:pt x="9055" y="194023"/>
                    <a:pt x="5521" y="190488"/>
                  </a:cubicBezTo>
                  <a:cubicBezTo>
                    <a:pt x="1986" y="186953"/>
                    <a:pt x="0" y="182159"/>
                    <a:pt x="0" y="177160"/>
                  </a:cubicBezTo>
                  <a:lnTo>
                    <a:pt x="0" y="18848"/>
                  </a:lnTo>
                  <a:cubicBezTo>
                    <a:pt x="0" y="13849"/>
                    <a:pt x="1986" y="9055"/>
                    <a:pt x="5521" y="5521"/>
                  </a:cubicBezTo>
                  <a:cubicBezTo>
                    <a:pt x="9055" y="1986"/>
                    <a:pt x="13849" y="0"/>
                    <a:pt x="18848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7"/>
            <p:cNvSpPr txBox="1"/>
            <p:nvPr/>
          </p:nvSpPr>
          <p:spPr>
            <a:xfrm>
              <a:off x="0" y="-43218"/>
              <a:ext cx="1081800" cy="26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lang="en-US" sz="3499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Бюджет</a:t>
              </a: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p7"/>
          <p:cNvSpPr txBox="1"/>
          <p:nvPr/>
        </p:nvSpPr>
        <p:spPr>
          <a:xfrm>
            <a:off x="943825" y="7164600"/>
            <a:ext cx="54939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lang="en-US" sz="2499">
                <a:solidFill>
                  <a:srgbClr val="182021"/>
                </a:solidFill>
              </a:rPr>
              <a:t>до 700 000 грн </a:t>
            </a:r>
            <a:endParaRPr sz="2499">
              <a:solidFill>
                <a:srgbClr val="18202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"/>
          <p:cNvSpPr/>
          <p:nvPr/>
        </p:nvSpPr>
        <p:spPr>
          <a:xfrm>
            <a:off x="11832907" y="0"/>
            <a:ext cx="6455093" cy="10570609"/>
          </a:xfrm>
          <a:custGeom>
            <a:rect b="b" l="l" r="r" t="t"/>
            <a:pathLst>
              <a:path extrusionOk="0" h="10570609" w="6455093">
                <a:moveTo>
                  <a:pt x="0" y="0"/>
                </a:moveTo>
                <a:lnTo>
                  <a:pt x="6455093" y="0"/>
                </a:lnTo>
                <a:lnTo>
                  <a:pt x="6455093" y="10570609"/>
                </a:lnTo>
                <a:lnTo>
                  <a:pt x="0" y="10570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378" r="-1378" t="0"/>
            </a:stretch>
          </a:blipFill>
          <a:ln>
            <a:noFill/>
          </a:ln>
        </p:spPr>
      </p:sp>
      <p:sp>
        <p:nvSpPr>
          <p:cNvPr id="196" name="Google Shape;196;p8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7" name="Google Shape;197;p8"/>
          <p:cNvSpPr txBox="1"/>
          <p:nvPr/>
        </p:nvSpPr>
        <p:spPr>
          <a:xfrm>
            <a:off x="1028700" y="876300"/>
            <a:ext cx="5791498" cy="1295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0064AF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Документи заявки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8"/>
          <p:cNvSpPr txBox="1"/>
          <p:nvPr/>
        </p:nvSpPr>
        <p:spPr>
          <a:xfrm>
            <a:off x="1028700" y="3182938"/>
            <a:ext cx="5791500" cy="41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Додаток 1 - </a:t>
            </a:r>
            <a:r>
              <a:rPr lang="en-US" sz="2499"/>
              <a:t>Заявка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Додаток 2 - Бюджет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Додаток 4 - Форма оцінки відповідальності та ризиків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Додаток 5 - Реквізити грантоотримувача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Додаток 10 - Декларація доброчесності щодо ПДВ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8"/>
          <p:cNvSpPr txBox="1"/>
          <p:nvPr/>
        </p:nvSpPr>
        <p:spPr>
          <a:xfrm>
            <a:off x="7489300" y="3182956"/>
            <a:ext cx="6848400" cy="28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Витяг з ЄДР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Статут організації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Рішення про неприбутковість</a:t>
            </a:r>
            <a:endParaRPr sz="2499"/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lang="en-US" sz="2499">
                <a:solidFill>
                  <a:schemeClr val="dk1"/>
                </a:solidFill>
              </a:rPr>
              <a:t>Лист від банку з реквізитами</a:t>
            </a:r>
            <a:endParaRPr>
              <a:solidFill>
                <a:schemeClr val="dk1"/>
              </a:solidFill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lang="en-US" sz="2499">
                <a:solidFill>
                  <a:schemeClr val="dk1"/>
                </a:solidFill>
              </a:rPr>
              <a:t>Резюме членів проєктної команди</a:t>
            </a:r>
            <a:endParaRPr sz="2499"/>
          </a:p>
        </p:txBody>
      </p:sp>
      <p:sp>
        <p:nvSpPr>
          <p:cNvPr id="200" name="Google Shape;200;p8"/>
          <p:cNvSpPr txBox="1"/>
          <p:nvPr/>
        </p:nvSpPr>
        <p:spPr>
          <a:xfrm>
            <a:off x="1028700" y="2233007"/>
            <a:ext cx="2955354" cy="748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99"/>
              <a:buFont typeface="Arial"/>
              <a:buNone/>
            </a:pPr>
            <a:r>
              <a:rPr b="0" i="0" lang="en-US" sz="4299" u="none" cap="none" strike="noStrike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Обов’язкові форми: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8"/>
          <p:cNvSpPr txBox="1"/>
          <p:nvPr/>
        </p:nvSpPr>
        <p:spPr>
          <a:xfrm>
            <a:off x="7489307" y="2233007"/>
            <a:ext cx="1881783" cy="748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99"/>
              <a:buFont typeface="Arial"/>
              <a:buNone/>
            </a:pPr>
            <a:r>
              <a:rPr b="0" i="0" lang="en-US" sz="4299" u="none" cap="none" strike="noStrike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Документи: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/>
          <p:nvPr/>
        </p:nvSpPr>
        <p:spPr>
          <a:xfrm rot="-7361689">
            <a:off x="7457363" y="-4089149"/>
            <a:ext cx="19603874" cy="11378683"/>
          </a:xfrm>
          <a:custGeom>
            <a:rect b="b" l="l" r="r" t="t"/>
            <a:pathLst>
              <a:path extrusionOk="0" h="11378683" w="19603874">
                <a:moveTo>
                  <a:pt x="0" y="0"/>
                </a:moveTo>
                <a:lnTo>
                  <a:pt x="19603874" y="0"/>
                </a:lnTo>
                <a:lnTo>
                  <a:pt x="19603874" y="11378683"/>
                </a:lnTo>
                <a:lnTo>
                  <a:pt x="0" y="113786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-4057"/>
            </a:stretch>
          </a:blipFill>
          <a:ln>
            <a:noFill/>
          </a:ln>
        </p:spPr>
      </p:sp>
      <p:sp>
        <p:nvSpPr>
          <p:cNvPr id="207" name="Google Shape;207;p9"/>
          <p:cNvSpPr/>
          <p:nvPr/>
        </p:nvSpPr>
        <p:spPr>
          <a:xfrm>
            <a:off x="12478871" y="7795260"/>
            <a:ext cx="5809129" cy="2491740"/>
          </a:xfrm>
          <a:custGeom>
            <a:rect b="b" l="l" r="r" t="t"/>
            <a:pathLst>
              <a:path extrusionOk="0" h="2491740" w="5809129">
                <a:moveTo>
                  <a:pt x="0" y="0"/>
                </a:moveTo>
                <a:lnTo>
                  <a:pt x="5809129" y="0"/>
                </a:lnTo>
                <a:lnTo>
                  <a:pt x="5809129" y="2491740"/>
                </a:lnTo>
                <a:lnTo>
                  <a:pt x="0" y="2491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14812" r="0" t="0"/>
            </a:stretch>
          </a:blipFill>
          <a:ln>
            <a:noFill/>
          </a:ln>
        </p:spPr>
      </p:sp>
      <p:sp>
        <p:nvSpPr>
          <p:cNvPr id="208" name="Google Shape;208;p9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9" name="Google Shape;209;p9"/>
          <p:cNvGrpSpPr/>
          <p:nvPr/>
        </p:nvGrpSpPr>
        <p:grpSpPr>
          <a:xfrm>
            <a:off x="1028700" y="2146309"/>
            <a:ext cx="7043042" cy="1077856"/>
            <a:chOff x="0" y="-66675"/>
            <a:chExt cx="1716454" cy="262684"/>
          </a:xfrm>
        </p:grpSpPr>
        <p:sp>
          <p:nvSpPr>
            <p:cNvPr id="210" name="Google Shape;210;p9"/>
            <p:cNvSpPr/>
            <p:nvPr/>
          </p:nvSpPr>
          <p:spPr>
            <a:xfrm>
              <a:off x="0" y="0"/>
              <a:ext cx="1716454" cy="196009"/>
            </a:xfrm>
            <a:custGeom>
              <a:rect b="b" l="l" r="r" t="t"/>
              <a:pathLst>
                <a:path extrusionOk="0" h="196009" w="1716454">
                  <a:moveTo>
                    <a:pt x="10992" y="0"/>
                  </a:moveTo>
                  <a:lnTo>
                    <a:pt x="1705461" y="0"/>
                  </a:lnTo>
                  <a:cubicBezTo>
                    <a:pt x="1708377" y="0"/>
                    <a:pt x="1711173" y="1158"/>
                    <a:pt x="1713234" y="3220"/>
                  </a:cubicBezTo>
                  <a:cubicBezTo>
                    <a:pt x="1715296" y="5281"/>
                    <a:pt x="1716454" y="8077"/>
                    <a:pt x="1716454" y="10992"/>
                  </a:cubicBezTo>
                  <a:lnTo>
                    <a:pt x="1716454" y="185016"/>
                  </a:lnTo>
                  <a:cubicBezTo>
                    <a:pt x="1716454" y="187932"/>
                    <a:pt x="1715296" y="190727"/>
                    <a:pt x="1713234" y="192789"/>
                  </a:cubicBezTo>
                  <a:cubicBezTo>
                    <a:pt x="1711173" y="194850"/>
                    <a:pt x="1708377" y="196009"/>
                    <a:pt x="1705461" y="196009"/>
                  </a:cubicBezTo>
                  <a:lnTo>
                    <a:pt x="10992" y="196009"/>
                  </a:lnTo>
                  <a:cubicBezTo>
                    <a:pt x="8077" y="196009"/>
                    <a:pt x="5281" y="194850"/>
                    <a:pt x="3220" y="192789"/>
                  </a:cubicBezTo>
                  <a:cubicBezTo>
                    <a:pt x="1158" y="190727"/>
                    <a:pt x="0" y="187932"/>
                    <a:pt x="0" y="185016"/>
                  </a:cubicBezTo>
                  <a:lnTo>
                    <a:pt x="0" y="10992"/>
                  </a:lnTo>
                  <a:cubicBezTo>
                    <a:pt x="0" y="8077"/>
                    <a:pt x="1158" y="5281"/>
                    <a:pt x="3220" y="3220"/>
                  </a:cubicBezTo>
                  <a:cubicBezTo>
                    <a:pt x="5281" y="1158"/>
                    <a:pt x="8077" y="0"/>
                    <a:pt x="10992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9"/>
            <p:cNvSpPr txBox="1"/>
            <p:nvPr/>
          </p:nvSpPr>
          <p:spPr>
            <a:xfrm>
              <a:off x="0" y="-66675"/>
              <a:ext cx="1716454" cy="26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b="0" i="0" lang="en-US" sz="3499" u="none" cap="none" strike="noStrike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У межах реалізації проєкту передбачено: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" name="Google Shape;212;p9"/>
          <p:cNvSpPr txBox="1"/>
          <p:nvPr/>
        </p:nvSpPr>
        <p:spPr>
          <a:xfrm>
            <a:off x="1028700" y="876300"/>
            <a:ext cx="7722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182021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Звітність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9"/>
          <p:cNvSpPr txBox="1"/>
          <p:nvPr/>
        </p:nvSpPr>
        <p:spPr>
          <a:xfrm>
            <a:off x="1028700" y="3444175"/>
            <a:ext cx="75996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1653" lvl="1" marL="583306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701"/>
              <a:buFont typeface="Arial"/>
              <a:buChar char="•"/>
            </a:pPr>
            <a:r>
              <a:rPr b="0" i="0" lang="en-US" sz="2701" u="none" cap="none" strike="noStrike">
                <a:solidFill>
                  <a:srgbClr val="182021"/>
                </a:solidFill>
                <a:latin typeface="Arial"/>
                <a:ea typeface="Arial"/>
                <a:cs typeface="Arial"/>
                <a:sym typeface="Arial"/>
              </a:rPr>
              <a:t>Наративний звіт - середина і кінець проєкту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1653" lvl="1" marL="583306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701"/>
              <a:buFont typeface="Arial"/>
              <a:buChar char="•"/>
            </a:pPr>
            <a:r>
              <a:rPr b="0" i="0" lang="en-US" sz="2701" u="none" cap="none" strike="noStrike">
                <a:solidFill>
                  <a:srgbClr val="182021"/>
                </a:solidFill>
                <a:latin typeface="Arial"/>
                <a:ea typeface="Arial"/>
                <a:cs typeface="Arial"/>
                <a:sym typeface="Arial"/>
              </a:rPr>
              <a:t>Фінансовий звіт - щомісячно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"/>
          <p:cNvSpPr/>
          <p:nvPr/>
        </p:nvSpPr>
        <p:spPr>
          <a:xfrm>
            <a:off x="-5134962" y="3583302"/>
            <a:ext cx="19603874" cy="11378683"/>
          </a:xfrm>
          <a:custGeom>
            <a:rect b="b" l="l" r="r" t="t"/>
            <a:pathLst>
              <a:path extrusionOk="0" h="11378683" w="19603874">
                <a:moveTo>
                  <a:pt x="0" y="0"/>
                </a:moveTo>
                <a:lnTo>
                  <a:pt x="19603874" y="0"/>
                </a:lnTo>
                <a:lnTo>
                  <a:pt x="19603874" y="11378683"/>
                </a:lnTo>
                <a:lnTo>
                  <a:pt x="0" y="113786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-4057"/>
            </a:stretch>
          </a:blipFill>
          <a:ln>
            <a:noFill/>
          </a:ln>
        </p:spPr>
      </p:sp>
      <p:sp>
        <p:nvSpPr>
          <p:cNvPr id="219" name="Google Shape;219;p10"/>
          <p:cNvSpPr/>
          <p:nvPr/>
        </p:nvSpPr>
        <p:spPr>
          <a:xfrm>
            <a:off x="15659483" y="8706363"/>
            <a:ext cx="1599817" cy="551937"/>
          </a:xfrm>
          <a:custGeom>
            <a:rect b="b" l="l" r="r" t="t"/>
            <a:pathLst>
              <a:path extrusionOk="0" h="551937" w="1599817">
                <a:moveTo>
                  <a:pt x="0" y="0"/>
                </a:moveTo>
                <a:lnTo>
                  <a:pt x="1599817" y="0"/>
                </a:lnTo>
                <a:lnTo>
                  <a:pt x="1599817" y="551937"/>
                </a:lnTo>
                <a:lnTo>
                  <a:pt x="0" y="551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10"/>
          <p:cNvSpPr txBox="1"/>
          <p:nvPr/>
        </p:nvSpPr>
        <p:spPr>
          <a:xfrm>
            <a:off x="1143302" y="929675"/>
            <a:ext cx="105132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b="0" i="0" lang="en-US" sz="7500" u="none" cap="none" strike="noStrike">
                <a:solidFill>
                  <a:srgbClr val="000000"/>
                </a:solidFill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Подання заявки та </a:t>
            </a:r>
            <a:r>
              <a:rPr lang="en-US" sz="7500">
                <a:latin typeface="Sofia Sans Extra Condensed"/>
                <a:ea typeface="Sofia Sans Extra Condensed"/>
                <a:cs typeface="Sofia Sans Extra Condensed"/>
                <a:sym typeface="Sofia Sans Extra Condensed"/>
              </a:rPr>
              <a:t>процес відбору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0"/>
          <p:cNvSpPr txBox="1"/>
          <p:nvPr/>
        </p:nvSpPr>
        <p:spPr>
          <a:xfrm>
            <a:off x="1143300" y="3373900"/>
            <a:ext cx="7973100" cy="25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82021"/>
                </a:solidFill>
                <a:latin typeface="Arial"/>
                <a:ea typeface="Arial"/>
                <a:cs typeface="Arial"/>
                <a:sym typeface="Arial"/>
              </a:rPr>
              <a:t>Надсилати на: grants@patients.org.ua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182021"/>
                </a:solidFill>
                <a:latin typeface="Arial"/>
                <a:ea typeface="Arial"/>
                <a:cs typeface="Arial"/>
                <a:sym typeface="Arial"/>
              </a:rPr>
              <a:t>Тема листа: TRUE_Конкурс 1_[Назва організації]</a:t>
            </a:r>
            <a:endParaRPr sz="2499">
              <a:solidFill>
                <a:srgbClr val="182021"/>
              </a:solidFill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lang="en-US" sz="2499">
                <a:solidFill>
                  <a:schemeClr val="dk1"/>
                </a:solidFill>
              </a:rPr>
              <a:t>Прийом запитань - до 19 липня 2026р.</a:t>
            </a:r>
            <a:endParaRPr>
              <a:solidFill>
                <a:schemeClr val="dk1"/>
              </a:solidFill>
            </a:endParaRPr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182021"/>
              </a:buClr>
              <a:buSzPts val="2499"/>
              <a:buFont typeface="Arial"/>
              <a:buChar char="•"/>
            </a:pPr>
            <a:r>
              <a:rPr lang="en-US" sz="2499">
                <a:solidFill>
                  <a:schemeClr val="dk1"/>
                </a:solidFill>
              </a:rPr>
              <a:t>Кінцевий термін подання заявок - 3 серпня 2026р., 18:00 (за Київським часом)</a:t>
            </a:r>
            <a:endParaRPr sz="2499">
              <a:solidFill>
                <a:srgbClr val="182021"/>
              </a:solidFill>
            </a:endParaRPr>
          </a:p>
        </p:txBody>
      </p:sp>
      <p:sp>
        <p:nvSpPr>
          <p:cNvPr id="222" name="Google Shape;222;p10"/>
          <p:cNvSpPr/>
          <p:nvPr/>
        </p:nvSpPr>
        <p:spPr>
          <a:xfrm>
            <a:off x="12478871" y="7795260"/>
            <a:ext cx="5809129" cy="2491740"/>
          </a:xfrm>
          <a:custGeom>
            <a:rect b="b" l="l" r="r" t="t"/>
            <a:pathLst>
              <a:path extrusionOk="0" h="2491740" w="5809129">
                <a:moveTo>
                  <a:pt x="0" y="0"/>
                </a:moveTo>
                <a:lnTo>
                  <a:pt x="5809129" y="0"/>
                </a:lnTo>
                <a:lnTo>
                  <a:pt x="5809129" y="2491740"/>
                </a:lnTo>
                <a:lnTo>
                  <a:pt x="0" y="2491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14812" r="0" t="0"/>
            </a:stretch>
          </a:blipFill>
          <a:ln>
            <a:noFill/>
          </a:ln>
        </p:spPr>
      </p:sp>
      <p:sp>
        <p:nvSpPr>
          <p:cNvPr id="223" name="Google Shape;223;p10"/>
          <p:cNvSpPr txBox="1"/>
          <p:nvPr/>
        </p:nvSpPr>
        <p:spPr>
          <a:xfrm>
            <a:off x="9846700" y="3335425"/>
            <a:ext cx="76044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182021"/>
                </a:solidFill>
              </a:rPr>
              <a:t>Етап 1. Подання та реєстрація повних заявок</a:t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182021"/>
                </a:solidFill>
              </a:rPr>
              <a:t>Етап 2. Технічне оцінювання</a:t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182021"/>
                </a:solidFill>
              </a:rPr>
              <a:t>Етап 3. Оцінювання заявок / </a:t>
            </a:r>
            <a:r>
              <a:rPr lang="en-US" sz="2400">
                <a:solidFill>
                  <a:srgbClr val="182021"/>
                </a:solidFill>
              </a:rPr>
              <a:t>Пітчинг</a:t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182021"/>
                </a:solidFill>
              </a:rPr>
              <a:t>Етап 4. Умовне затвердження та оцінка відповідальності і ризиків</a:t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18202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1"/>
                </a:solidFill>
              </a:rPr>
              <a:t>Етап 5. Остаточне рішення та укладення договору</a:t>
            </a:r>
            <a:endParaRPr sz="2400">
              <a:solidFill>
                <a:srgbClr val="182021"/>
              </a:solidFill>
            </a:endParaRPr>
          </a:p>
        </p:txBody>
      </p:sp>
      <p:grpSp>
        <p:nvGrpSpPr>
          <p:cNvPr id="224" name="Google Shape;224;p10"/>
          <p:cNvGrpSpPr/>
          <p:nvPr/>
        </p:nvGrpSpPr>
        <p:grpSpPr>
          <a:xfrm>
            <a:off x="2518262" y="2230084"/>
            <a:ext cx="4328372" cy="997825"/>
            <a:chOff x="152490" y="63398"/>
            <a:chExt cx="1139975" cy="262800"/>
          </a:xfrm>
        </p:grpSpPr>
        <p:sp>
          <p:nvSpPr>
            <p:cNvPr id="225" name="Google Shape;225;p10"/>
            <p:cNvSpPr/>
            <p:nvPr/>
          </p:nvSpPr>
          <p:spPr>
            <a:xfrm>
              <a:off x="210659" y="96789"/>
              <a:ext cx="1081806" cy="196009"/>
            </a:xfrm>
            <a:custGeom>
              <a:rect b="b" l="l" r="r" t="t"/>
              <a:pathLst>
                <a:path extrusionOk="0" h="196009" w="1081806">
                  <a:moveTo>
                    <a:pt x="18848" y="0"/>
                  </a:moveTo>
                  <a:lnTo>
                    <a:pt x="1062958" y="0"/>
                  </a:lnTo>
                  <a:cubicBezTo>
                    <a:pt x="1067957" y="0"/>
                    <a:pt x="1072751" y="1986"/>
                    <a:pt x="1076286" y="5521"/>
                  </a:cubicBezTo>
                  <a:cubicBezTo>
                    <a:pt x="1079821" y="9055"/>
                    <a:pt x="1081806" y="13849"/>
                    <a:pt x="1081806" y="18848"/>
                  </a:cubicBezTo>
                  <a:lnTo>
                    <a:pt x="1081806" y="177160"/>
                  </a:lnTo>
                  <a:cubicBezTo>
                    <a:pt x="1081806" y="182159"/>
                    <a:pt x="1079821" y="186953"/>
                    <a:pt x="1076286" y="190488"/>
                  </a:cubicBezTo>
                  <a:cubicBezTo>
                    <a:pt x="1072751" y="194023"/>
                    <a:pt x="1067957" y="196009"/>
                    <a:pt x="1062958" y="196009"/>
                  </a:cubicBezTo>
                  <a:lnTo>
                    <a:pt x="18848" y="196009"/>
                  </a:lnTo>
                  <a:cubicBezTo>
                    <a:pt x="13849" y="196009"/>
                    <a:pt x="9055" y="194023"/>
                    <a:pt x="5521" y="190488"/>
                  </a:cubicBezTo>
                  <a:cubicBezTo>
                    <a:pt x="1986" y="186953"/>
                    <a:pt x="0" y="182159"/>
                    <a:pt x="0" y="177160"/>
                  </a:cubicBezTo>
                  <a:lnTo>
                    <a:pt x="0" y="18848"/>
                  </a:lnTo>
                  <a:cubicBezTo>
                    <a:pt x="0" y="13849"/>
                    <a:pt x="1986" y="9055"/>
                    <a:pt x="5521" y="5521"/>
                  </a:cubicBezTo>
                  <a:cubicBezTo>
                    <a:pt x="9055" y="1986"/>
                    <a:pt x="13849" y="0"/>
                    <a:pt x="18848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0"/>
            <p:cNvSpPr txBox="1"/>
            <p:nvPr/>
          </p:nvSpPr>
          <p:spPr>
            <a:xfrm>
              <a:off x="152490" y="63398"/>
              <a:ext cx="1081800" cy="26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lang="en-US" sz="3499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Заявки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10"/>
          <p:cNvGrpSpPr/>
          <p:nvPr/>
        </p:nvGrpSpPr>
        <p:grpSpPr>
          <a:xfrm>
            <a:off x="11012800" y="2230074"/>
            <a:ext cx="4051255" cy="837800"/>
            <a:chOff x="3" y="-113457"/>
            <a:chExt cx="1081806" cy="221400"/>
          </a:xfrm>
        </p:grpSpPr>
        <p:sp>
          <p:nvSpPr>
            <p:cNvPr id="228" name="Google Shape;228;p10"/>
            <p:cNvSpPr/>
            <p:nvPr/>
          </p:nvSpPr>
          <p:spPr>
            <a:xfrm>
              <a:off x="3" y="-100758"/>
              <a:ext cx="1081806" cy="196009"/>
            </a:xfrm>
            <a:custGeom>
              <a:rect b="b" l="l" r="r" t="t"/>
              <a:pathLst>
                <a:path extrusionOk="0" h="196009" w="1081806">
                  <a:moveTo>
                    <a:pt x="18848" y="0"/>
                  </a:moveTo>
                  <a:lnTo>
                    <a:pt x="1062958" y="0"/>
                  </a:lnTo>
                  <a:cubicBezTo>
                    <a:pt x="1067957" y="0"/>
                    <a:pt x="1072751" y="1986"/>
                    <a:pt x="1076286" y="5521"/>
                  </a:cubicBezTo>
                  <a:cubicBezTo>
                    <a:pt x="1079821" y="9055"/>
                    <a:pt x="1081806" y="13849"/>
                    <a:pt x="1081806" y="18848"/>
                  </a:cubicBezTo>
                  <a:lnTo>
                    <a:pt x="1081806" y="177160"/>
                  </a:lnTo>
                  <a:cubicBezTo>
                    <a:pt x="1081806" y="182159"/>
                    <a:pt x="1079821" y="186953"/>
                    <a:pt x="1076286" y="190488"/>
                  </a:cubicBezTo>
                  <a:cubicBezTo>
                    <a:pt x="1072751" y="194023"/>
                    <a:pt x="1067957" y="196009"/>
                    <a:pt x="1062958" y="196009"/>
                  </a:cubicBezTo>
                  <a:lnTo>
                    <a:pt x="18848" y="196009"/>
                  </a:lnTo>
                  <a:cubicBezTo>
                    <a:pt x="13849" y="196009"/>
                    <a:pt x="9055" y="194023"/>
                    <a:pt x="5521" y="190488"/>
                  </a:cubicBezTo>
                  <a:cubicBezTo>
                    <a:pt x="1986" y="186953"/>
                    <a:pt x="0" y="182159"/>
                    <a:pt x="0" y="177160"/>
                  </a:cubicBezTo>
                  <a:lnTo>
                    <a:pt x="0" y="18848"/>
                  </a:lnTo>
                  <a:cubicBezTo>
                    <a:pt x="0" y="13849"/>
                    <a:pt x="1986" y="9055"/>
                    <a:pt x="5521" y="5521"/>
                  </a:cubicBezTo>
                  <a:cubicBezTo>
                    <a:pt x="9055" y="1986"/>
                    <a:pt x="13849" y="0"/>
                    <a:pt x="18848" y="0"/>
                  </a:cubicBezTo>
                  <a:close/>
                </a:path>
              </a:pathLst>
            </a:custGeom>
            <a:solidFill>
              <a:srgbClr val="FF9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0"/>
            <p:cNvSpPr txBox="1"/>
            <p:nvPr/>
          </p:nvSpPr>
          <p:spPr>
            <a:xfrm>
              <a:off x="7" y="-113457"/>
              <a:ext cx="1081800" cy="22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499"/>
                <a:buFont typeface="Arial"/>
                <a:buNone/>
              </a:pPr>
              <a:r>
                <a:rPr lang="en-US" sz="3499">
                  <a:solidFill>
                    <a:srgbClr val="FFFFFF"/>
                  </a:solidFill>
                  <a:latin typeface="Sofia Sans Extra Condensed"/>
                  <a:ea typeface="Sofia Sans Extra Condensed"/>
                  <a:cs typeface="Sofia Sans Extra Condensed"/>
                  <a:sym typeface="Sofia Sans Extra Condensed"/>
                </a:rPr>
                <a:t>Процес відбору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